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3" r:id="rId36"/>
  </p:sldIdLst>
  <p:sldSz cx="18288000" cy="10287000"/>
  <p:notesSz cx="6858000" cy="9144000"/>
  <p:embeddedFontLst>
    <p:embeddedFont>
      <p:font typeface="Source Han Sans KR" panose="020B0600000101010101" charset="-127"/>
      <p:regular r:id="rId38"/>
    </p:embeddedFont>
    <p:embeddedFont>
      <p:font typeface="Source Han Sans KR Bold" panose="020B0600000101010101" charset="-127"/>
      <p:regular r:id="rId39"/>
    </p:embeddedFont>
    <p:embeddedFont>
      <p:font typeface="프리젠테이션 4 Regular" pitchFamily="2" charset="-127"/>
      <p:regular r:id="rId40"/>
    </p:embeddedFont>
    <p:embeddedFont>
      <p:font typeface="프리젠테이션 7 Bold" pitchFamily="2" charset="-127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A1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87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21.10.2024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3449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845720" y="-1899107"/>
            <a:ext cx="14990905" cy="13648016"/>
            <a:chOff x="0" y="0"/>
            <a:chExt cx="892775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92775" cy="812800"/>
            </a:xfrm>
            <a:custGeom>
              <a:avLst/>
              <a:gdLst/>
              <a:ahLst/>
              <a:cxnLst/>
              <a:rect l="l" t="t" r="r" b="b"/>
              <a:pathLst>
                <a:path w="892775" h="812800">
                  <a:moveTo>
                    <a:pt x="446388" y="0"/>
                  </a:moveTo>
                  <a:cubicBezTo>
                    <a:pt x="199855" y="0"/>
                    <a:pt x="0" y="181951"/>
                    <a:pt x="0" y="406400"/>
                  </a:cubicBezTo>
                  <a:cubicBezTo>
                    <a:pt x="0" y="630849"/>
                    <a:pt x="199855" y="812800"/>
                    <a:pt x="446388" y="812800"/>
                  </a:cubicBezTo>
                  <a:cubicBezTo>
                    <a:pt x="692920" y="812800"/>
                    <a:pt x="892775" y="630849"/>
                    <a:pt x="892775" y="406400"/>
                  </a:cubicBezTo>
                  <a:cubicBezTo>
                    <a:pt x="892775" y="181951"/>
                    <a:pt x="692920" y="0"/>
                    <a:pt x="44638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698" y="47625"/>
              <a:ext cx="72538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640768" y="-164456"/>
            <a:ext cx="11725929" cy="11711272"/>
          </a:xfrm>
          <a:custGeom>
            <a:avLst/>
            <a:gdLst/>
            <a:ahLst/>
            <a:cxnLst/>
            <a:rect l="l" t="t" r="r" b="b"/>
            <a:pathLst>
              <a:path w="11725929" h="11711272">
                <a:moveTo>
                  <a:pt x="0" y="0"/>
                </a:moveTo>
                <a:lnTo>
                  <a:pt x="11725929" y="0"/>
                </a:lnTo>
                <a:lnTo>
                  <a:pt x="11725929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2857768" y="-929179"/>
            <a:ext cx="12711600" cy="11553237"/>
            <a:chOff x="0" y="0"/>
            <a:chExt cx="894294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94294" cy="812800"/>
            </a:xfrm>
            <a:custGeom>
              <a:avLst/>
              <a:gdLst/>
              <a:ahLst/>
              <a:cxnLst/>
              <a:rect l="l" t="t" r="r" b="b"/>
              <a:pathLst>
                <a:path w="894294" h="812800">
                  <a:moveTo>
                    <a:pt x="447147" y="0"/>
                  </a:moveTo>
                  <a:cubicBezTo>
                    <a:pt x="200194" y="0"/>
                    <a:pt x="0" y="181951"/>
                    <a:pt x="0" y="406400"/>
                  </a:cubicBezTo>
                  <a:cubicBezTo>
                    <a:pt x="0" y="630849"/>
                    <a:pt x="200194" y="812800"/>
                    <a:pt x="447147" y="812800"/>
                  </a:cubicBezTo>
                  <a:cubicBezTo>
                    <a:pt x="694099" y="812800"/>
                    <a:pt x="894294" y="630849"/>
                    <a:pt x="894294" y="406400"/>
                  </a:cubicBezTo>
                  <a:cubicBezTo>
                    <a:pt x="894294" y="181951"/>
                    <a:pt x="694099" y="0"/>
                    <a:pt x="44714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3840" y="47625"/>
              <a:ext cx="726614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3872615"/>
            <a:ext cx="1781443" cy="1617565"/>
            <a:chOff x="0" y="0"/>
            <a:chExt cx="812800" cy="7380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738029"/>
            </a:xfrm>
            <a:custGeom>
              <a:avLst/>
              <a:gdLst/>
              <a:ahLst/>
              <a:cxnLst/>
              <a:rect l="l" t="t" r="r" b="b"/>
              <a:pathLst>
                <a:path w="812800" h="738029">
                  <a:moveTo>
                    <a:pt x="406400" y="0"/>
                  </a:moveTo>
                  <a:cubicBezTo>
                    <a:pt x="181951" y="0"/>
                    <a:pt x="0" y="165213"/>
                    <a:pt x="0" y="369015"/>
                  </a:cubicBezTo>
                  <a:cubicBezTo>
                    <a:pt x="0" y="572816"/>
                    <a:pt x="181951" y="738029"/>
                    <a:pt x="406400" y="738029"/>
                  </a:cubicBezTo>
                  <a:cubicBezTo>
                    <a:pt x="630849" y="738029"/>
                    <a:pt x="812800" y="572816"/>
                    <a:pt x="812800" y="369015"/>
                  </a:cubicBezTo>
                  <a:cubicBezTo>
                    <a:pt x="812800" y="16521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40615"/>
              <a:ext cx="660400" cy="628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 flipH="1">
            <a:off x="1845720" y="4421418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>
                <a:moveTo>
                  <a:pt x="336771" y="0"/>
                </a:moveTo>
                <a:lnTo>
                  <a:pt x="0" y="0"/>
                </a:lnTo>
                <a:lnTo>
                  <a:pt x="0" y="503483"/>
                </a:lnTo>
                <a:lnTo>
                  <a:pt x="336771" y="503483"/>
                </a:lnTo>
                <a:lnTo>
                  <a:pt x="33677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5569367" y="3856139"/>
            <a:ext cx="1634041" cy="163404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22" name="Freeform 22"/>
          <p:cNvSpPr/>
          <p:nvPr/>
        </p:nvSpPr>
        <p:spPr>
          <a:xfrm>
            <a:off x="16218003" y="4421418"/>
            <a:ext cx="336771" cy="503483"/>
          </a:xfrm>
          <a:custGeom>
            <a:avLst/>
            <a:gdLst/>
            <a:ahLst/>
            <a:cxnLst/>
            <a:rect l="l" t="t" r="r" b="b"/>
            <a:pathLst>
              <a:path w="336771" h="503483">
                <a:moveTo>
                  <a:pt x="0" y="0"/>
                </a:moveTo>
                <a:lnTo>
                  <a:pt x="336770" y="0"/>
                </a:lnTo>
                <a:lnTo>
                  <a:pt x="336770" y="503483"/>
                </a:lnTo>
                <a:lnTo>
                  <a:pt x="0" y="5034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8142194" y="8070484"/>
            <a:ext cx="2003612" cy="810132"/>
            <a:chOff x="0" y="0"/>
            <a:chExt cx="2098984" cy="84869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098984" cy="848695"/>
            </a:xfrm>
            <a:custGeom>
              <a:avLst/>
              <a:gdLst/>
              <a:ahLst/>
              <a:cxnLst/>
              <a:rect l="l" t="t" r="r" b="b"/>
              <a:pathLst>
                <a:path w="2098984" h="848695">
                  <a:moveTo>
                    <a:pt x="386398" y="0"/>
                  </a:moveTo>
                  <a:lnTo>
                    <a:pt x="1712586" y="0"/>
                  </a:lnTo>
                  <a:cubicBezTo>
                    <a:pt x="1925987" y="0"/>
                    <a:pt x="2098984" y="172996"/>
                    <a:pt x="2098984" y="386398"/>
                  </a:cubicBezTo>
                  <a:lnTo>
                    <a:pt x="2098984" y="462297"/>
                  </a:lnTo>
                  <a:cubicBezTo>
                    <a:pt x="2098984" y="675698"/>
                    <a:pt x="1925987" y="848695"/>
                    <a:pt x="1712586" y="848695"/>
                  </a:cubicBezTo>
                  <a:lnTo>
                    <a:pt x="386398" y="848695"/>
                  </a:lnTo>
                  <a:cubicBezTo>
                    <a:pt x="172996" y="848695"/>
                    <a:pt x="0" y="675698"/>
                    <a:pt x="0" y="462297"/>
                  </a:cubicBezTo>
                  <a:lnTo>
                    <a:pt x="0" y="386398"/>
                  </a:lnTo>
                  <a:cubicBezTo>
                    <a:pt x="0" y="172996"/>
                    <a:pt x="172996" y="0"/>
                    <a:pt x="386398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2098984" cy="877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A01조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584601" y="4009722"/>
            <a:ext cx="15257933" cy="1045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06"/>
              </a:lnSpc>
              <a:spcBef>
                <a:spcPct val="0"/>
              </a:spcBef>
            </a:pPr>
            <a:r>
              <a:rPr lang="en-US" sz="6362" b="1">
                <a:solidFill>
                  <a:srgbClr val="3A6AD6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이탈 예측 및 이탈 방지 인사 제도 기획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752970" y="6202049"/>
            <a:ext cx="6318820" cy="1047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Poppins"/>
                <a:sym typeface="Poppins"/>
              </a:rPr>
              <a:t>인사쟁이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1F2020"/>
                </a:solidFill>
                <a:latin typeface="프리젠테이션 7 Bold" pitchFamily="2" charset="-127"/>
                <a:ea typeface="프리젠테이션 7 Bold" pitchFamily="2" charset="-127"/>
                <a:cs typeface="Poppins"/>
                <a:sym typeface="Poppins"/>
              </a:rPr>
              <a:t> 홍다윤 김유빈 양영화 이수진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674380" y="8710688"/>
            <a:ext cx="442747" cy="24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 dirty="0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73552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53405" y="1170047"/>
            <a:ext cx="7789170" cy="1590498"/>
          </a:xfrm>
          <a:custGeom>
            <a:avLst/>
            <a:gdLst/>
            <a:ahLst/>
            <a:cxnLst/>
            <a:rect l="l" t="t" r="r" b="b"/>
            <a:pathLst>
              <a:path w="7789170" h="1590498">
                <a:moveTo>
                  <a:pt x="0" y="0"/>
                </a:moveTo>
                <a:lnTo>
                  <a:pt x="7789170" y="0"/>
                </a:lnTo>
                <a:lnTo>
                  <a:pt x="7789170" y="1590498"/>
                </a:lnTo>
                <a:lnTo>
                  <a:pt x="0" y="1590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3208" b="-19411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5501570" y="3674945"/>
            <a:ext cx="3867956" cy="591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Attrition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Over Time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Business Travel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Department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Job Level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Job Role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Performance Rating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Years At Company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Years In Current Role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Years Since Last Promotion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Years With Curr Manager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Training Times Last Year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Standard Hour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2807" y="589541"/>
            <a:ext cx="5528953" cy="439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9"/>
              </a:lnSpc>
              <a:spcBef>
                <a:spcPct val="0"/>
              </a:spcBef>
            </a:pPr>
            <a:r>
              <a:rPr lang="en-US" sz="2800" b="1" spc="17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</a:t>
            </a:r>
            <a:r>
              <a:rPr lang="en-US" sz="2800" b="1" spc="17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7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소개</a:t>
            </a:r>
            <a:endParaRPr lang="en-US" sz="2800" b="1" spc="176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7250" y="3312995"/>
            <a:ext cx="367602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인구통계학적</a:t>
            </a: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3000" b="1" spc="156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950776" y="3312995"/>
            <a:ext cx="319088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직무</a:t>
            </a: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3000" b="1" spc="156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589704" y="3312995"/>
            <a:ext cx="506126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임금</a:t>
            </a: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3000" b="1" spc="156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29520" y="3820363"/>
            <a:ext cx="3826290" cy="4998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Age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Gender  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Over18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Marital Status  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Distance From Home 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Education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Education Field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Employee Number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Employee Count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Num companies Worked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Total Working Years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99328" y="3902748"/>
            <a:ext cx="3501935" cy="27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Daily Rate</a:t>
            </a:r>
          </a:p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Hourly Rate</a:t>
            </a:r>
          </a:p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Monthly Income</a:t>
            </a:r>
          </a:p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Monthly Rate</a:t>
            </a:r>
          </a:p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Percent Salary Hike</a:t>
            </a:r>
          </a:p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Stock Option Level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82481" y="3902748"/>
            <a:ext cx="3636943" cy="224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Environment Satisfaction</a:t>
            </a:r>
          </a:p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Job Satisfaction</a:t>
            </a:r>
          </a:p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Job Involvement</a:t>
            </a:r>
          </a:p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Relationship Satisfaction</a:t>
            </a:r>
          </a:p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Work Life Balance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39297" y="8868249"/>
            <a:ext cx="4120003" cy="408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1442" lvl="1" indent="-310721" algn="ctr">
              <a:lnSpc>
                <a:spcPts val="3166"/>
              </a:lnSpc>
              <a:buFont typeface="Arial"/>
              <a:buChar char="•"/>
            </a:pPr>
            <a:r>
              <a:rPr lang="en-US" sz="2878" b="1" spc="14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1470 행 x  35 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886557" y="3312995"/>
            <a:ext cx="506126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만족도</a:t>
            </a: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3000" b="1" spc="156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15" name="Group 26">
            <a:extLst>
              <a:ext uri="{FF2B5EF4-FFF2-40B4-BE49-F238E27FC236}">
                <a16:creationId xmlns:a16="http://schemas.microsoft.com/office/drawing/2014/main" id="{8302B79D-C305-620B-8A36-155FF5823B2C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220D413F-30BE-486D-3189-AC5018BABF02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10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7" name="TextBox 28">
              <a:extLst>
                <a:ext uri="{FF2B5EF4-FFF2-40B4-BE49-F238E27FC236}">
                  <a16:creationId xmlns:a16="http://schemas.microsoft.com/office/drawing/2014/main" id="{4A4AFBCD-A584-0A86-5407-5F64E88DFDBE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958378" y="1982179"/>
            <a:ext cx="10057652" cy="2640037"/>
            <a:chOff x="0" y="0"/>
            <a:chExt cx="2648929" cy="6953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48929" cy="695319"/>
            </a:xfrm>
            <a:custGeom>
              <a:avLst/>
              <a:gdLst/>
              <a:ahLst/>
              <a:cxnLst/>
              <a:rect l="l" t="t" r="r" b="b"/>
              <a:pathLst>
                <a:path w="2648929" h="695319">
                  <a:moveTo>
                    <a:pt x="23093" y="0"/>
                  </a:moveTo>
                  <a:lnTo>
                    <a:pt x="2625836" y="0"/>
                  </a:lnTo>
                  <a:cubicBezTo>
                    <a:pt x="2638590" y="0"/>
                    <a:pt x="2648929" y="10339"/>
                    <a:pt x="2648929" y="23093"/>
                  </a:cubicBezTo>
                  <a:lnTo>
                    <a:pt x="2648929" y="672226"/>
                  </a:lnTo>
                  <a:cubicBezTo>
                    <a:pt x="2648929" y="678350"/>
                    <a:pt x="2646496" y="684224"/>
                    <a:pt x="2642165" y="688555"/>
                  </a:cubicBezTo>
                  <a:cubicBezTo>
                    <a:pt x="2637835" y="692886"/>
                    <a:pt x="2631961" y="695319"/>
                    <a:pt x="2625836" y="695319"/>
                  </a:cubicBezTo>
                  <a:lnTo>
                    <a:pt x="23093" y="695319"/>
                  </a:lnTo>
                  <a:cubicBezTo>
                    <a:pt x="16968" y="695319"/>
                    <a:pt x="11094" y="692886"/>
                    <a:pt x="6764" y="688555"/>
                  </a:cubicBezTo>
                  <a:cubicBezTo>
                    <a:pt x="2433" y="684224"/>
                    <a:pt x="0" y="678350"/>
                    <a:pt x="0" y="672226"/>
                  </a:cubicBezTo>
                  <a:lnTo>
                    <a:pt x="0" y="23093"/>
                  </a:lnTo>
                  <a:cubicBezTo>
                    <a:pt x="0" y="16968"/>
                    <a:pt x="2433" y="11094"/>
                    <a:pt x="6764" y="6764"/>
                  </a:cubicBezTo>
                  <a:cubicBezTo>
                    <a:pt x="11094" y="2433"/>
                    <a:pt x="16968" y="0"/>
                    <a:pt x="2309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D8D8D8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648929" cy="7524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8047" y="5135287"/>
            <a:ext cx="10067983" cy="4275413"/>
            <a:chOff x="0" y="-57150"/>
            <a:chExt cx="2683485" cy="11260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83485" cy="1008675"/>
            </a:xfrm>
            <a:custGeom>
              <a:avLst/>
              <a:gdLst/>
              <a:ahLst/>
              <a:cxnLst/>
              <a:rect l="l" t="t" r="r" b="b"/>
              <a:pathLst>
                <a:path w="2655783" h="1068884">
                  <a:moveTo>
                    <a:pt x="23033" y="0"/>
                  </a:moveTo>
                  <a:lnTo>
                    <a:pt x="2632750" y="0"/>
                  </a:lnTo>
                  <a:cubicBezTo>
                    <a:pt x="2638859" y="0"/>
                    <a:pt x="2644717" y="2427"/>
                    <a:pt x="2649037" y="6746"/>
                  </a:cubicBezTo>
                  <a:cubicBezTo>
                    <a:pt x="2653356" y="11066"/>
                    <a:pt x="2655783" y="16924"/>
                    <a:pt x="2655783" y="23033"/>
                  </a:cubicBezTo>
                  <a:lnTo>
                    <a:pt x="2655783" y="1045851"/>
                  </a:lnTo>
                  <a:cubicBezTo>
                    <a:pt x="2655783" y="1051960"/>
                    <a:pt x="2653356" y="1057819"/>
                    <a:pt x="2649037" y="1062138"/>
                  </a:cubicBezTo>
                  <a:cubicBezTo>
                    <a:pt x="2644717" y="1066458"/>
                    <a:pt x="2638859" y="1068884"/>
                    <a:pt x="2632750" y="1068884"/>
                  </a:cubicBezTo>
                  <a:lnTo>
                    <a:pt x="23033" y="1068884"/>
                  </a:lnTo>
                  <a:cubicBezTo>
                    <a:pt x="16924" y="1068884"/>
                    <a:pt x="11066" y="1066458"/>
                    <a:pt x="6746" y="1062138"/>
                  </a:cubicBezTo>
                  <a:cubicBezTo>
                    <a:pt x="2427" y="1057819"/>
                    <a:pt x="0" y="1051960"/>
                    <a:pt x="0" y="1045851"/>
                  </a:cubicBezTo>
                  <a:lnTo>
                    <a:pt x="0" y="23033"/>
                  </a:lnTo>
                  <a:cubicBezTo>
                    <a:pt x="0" y="16924"/>
                    <a:pt x="2427" y="11066"/>
                    <a:pt x="6746" y="6746"/>
                  </a:cubicBezTo>
                  <a:cubicBezTo>
                    <a:pt x="11066" y="2427"/>
                    <a:pt x="16924" y="0"/>
                    <a:pt x="2303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D8D8D8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655783" cy="11260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914084" y="8353115"/>
            <a:ext cx="757840" cy="56201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14084" y="3865165"/>
            <a:ext cx="757840" cy="56367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15" name="Freeform 15"/>
          <p:cNvSpPr/>
          <p:nvPr/>
        </p:nvSpPr>
        <p:spPr>
          <a:xfrm>
            <a:off x="11547784" y="3125861"/>
            <a:ext cx="5881560" cy="5599039"/>
          </a:xfrm>
          <a:custGeom>
            <a:avLst/>
            <a:gdLst/>
            <a:ahLst/>
            <a:cxnLst/>
            <a:rect l="l" t="t" r="r" b="b"/>
            <a:pathLst>
              <a:path w="5881560" h="5599039">
                <a:moveTo>
                  <a:pt x="0" y="0"/>
                </a:moveTo>
                <a:lnTo>
                  <a:pt x="5881560" y="0"/>
                </a:lnTo>
                <a:lnTo>
                  <a:pt x="5881560" y="5599040"/>
                </a:lnTo>
                <a:lnTo>
                  <a:pt x="0" y="5599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48047" y="548825"/>
            <a:ext cx="5528953" cy="47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00" b="1" spc="18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</a:t>
            </a:r>
            <a:r>
              <a:rPr lang="en-US" sz="2800" b="1" spc="18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8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전처리</a:t>
            </a:r>
            <a:endParaRPr lang="en-US" sz="2800" b="1" spc="187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30000" y="2007048"/>
            <a:ext cx="1000006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sz="2600" b="1" spc="140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결측치</a:t>
            </a:r>
            <a:endParaRPr lang="en-US" sz="2600" b="1" spc="140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62000" y="1329419"/>
            <a:ext cx="2857738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0"/>
              </a:lnSpc>
              <a:spcBef>
                <a:spcPct val="0"/>
              </a:spcBef>
            </a:pPr>
            <a:r>
              <a:rPr lang="en-US" sz="2600" b="1" spc="140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불필요한</a:t>
            </a:r>
            <a:r>
              <a:rPr lang="en-US" sz="2600" b="1" spc="140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spc="140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r>
              <a:rPr lang="en-US" sz="2600" b="1" spc="140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spc="140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제거</a:t>
            </a:r>
            <a:endParaRPr lang="en-US" sz="2600" b="1" spc="140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2629" y="5435771"/>
            <a:ext cx="3019771" cy="1635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2pPr marL="561342" lvl="1" indent="-280671">
              <a:lnSpc>
                <a:spcPct val="150000"/>
              </a:lnSpc>
              <a:buFont typeface="Arial"/>
              <a:buChar char="•"/>
              <a:defRPr sz="2400" spc="135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</a:defRPr>
            </a:lvl2pPr>
          </a:lstStyle>
          <a:p>
            <a:pPr lvl="1"/>
            <a:r>
              <a:rPr lang="en-US" dirty="0" err="1">
                <a:latin typeface="프리젠테이션 4 Regular" pitchFamily="2" charset="-127"/>
                <a:ea typeface="프리젠테이션 4 Regular" pitchFamily="2" charset="-127"/>
                <a:sym typeface="Source Han Sans KR"/>
              </a:rPr>
              <a:t>DailyRate</a:t>
            </a:r>
            <a:endParaRPr lang="en-US" dirty="0">
              <a:latin typeface="프리젠테이션 4 Regular" pitchFamily="2" charset="-127"/>
              <a:ea typeface="프리젠테이션 4 Regular" pitchFamily="2" charset="-127"/>
              <a:sym typeface="Source Han Sans KR"/>
            </a:endParaRPr>
          </a:p>
          <a:p>
            <a:pPr lvl="1"/>
            <a:r>
              <a:rPr lang="en-US" dirty="0" err="1">
                <a:latin typeface="프리젠테이션 4 Regular" pitchFamily="2" charset="-127"/>
                <a:ea typeface="프리젠테이션 4 Regular" pitchFamily="2" charset="-127"/>
                <a:sym typeface="Source Han Sans KR"/>
              </a:rPr>
              <a:t>HourlyRate</a:t>
            </a:r>
            <a:endParaRPr lang="en-US" dirty="0">
              <a:latin typeface="프리젠테이션 4 Regular" pitchFamily="2" charset="-127"/>
              <a:ea typeface="프리젠테이션 4 Regular" pitchFamily="2" charset="-127"/>
              <a:sym typeface="Source Han Sans KR"/>
            </a:endParaRPr>
          </a:p>
          <a:p>
            <a:pPr lvl="1"/>
            <a:r>
              <a:rPr lang="en-US" dirty="0" err="1">
                <a:latin typeface="프리젠테이션 4 Regular" pitchFamily="2" charset="-127"/>
                <a:ea typeface="프리젠테이션 4 Regular" pitchFamily="2" charset="-127"/>
                <a:sym typeface="Source Han Sans KR"/>
              </a:rPr>
              <a:t>MonthlyRate</a:t>
            </a:r>
            <a:endParaRPr lang="en-US" dirty="0">
              <a:latin typeface="프리젠테이션 4 Regular" pitchFamily="2" charset="-127"/>
              <a:ea typeface="프리젠테이션 4 Regular" pitchFamily="2" charset="-127"/>
              <a:sym typeface="Source Han Sans K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73604" y="2136374"/>
            <a:ext cx="3225254" cy="159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2" lvl="1" indent="-280671">
              <a:lnSpc>
                <a:spcPct val="150000"/>
              </a:lnSpc>
              <a:buFont typeface="Arial"/>
              <a:buChar char="•"/>
            </a:pPr>
            <a:r>
              <a:rPr lang="en-US" sz="2400" spc="135" dirty="0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Standard Hours</a:t>
            </a:r>
          </a:p>
          <a:p>
            <a:pPr marL="561342" lvl="1" indent="-280671">
              <a:lnSpc>
                <a:spcPct val="150000"/>
              </a:lnSpc>
              <a:buFont typeface="Arial"/>
              <a:buChar char="•"/>
            </a:pPr>
            <a:r>
              <a:rPr lang="en-US" sz="2400" spc="135" dirty="0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Employee Count</a:t>
            </a:r>
          </a:p>
          <a:p>
            <a:pPr marL="561342" lvl="1" indent="-280671">
              <a:lnSpc>
                <a:spcPct val="150000"/>
              </a:lnSpc>
              <a:buFont typeface="Arial"/>
              <a:buChar char="•"/>
            </a:pPr>
            <a:r>
              <a:rPr lang="en-US" sz="2400" spc="135" dirty="0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Over 18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761464" y="8242300"/>
            <a:ext cx="3650418" cy="74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ko-KR" altLang="en-US" sz="2600" b="1" spc="135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대표변수인 </a:t>
            </a:r>
            <a:endParaRPr lang="en-US" altLang="ko-KR" sz="2600" b="1" spc="135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2860"/>
              </a:lnSpc>
            </a:pPr>
            <a:r>
              <a:rPr lang="en-US" sz="2600" b="1" spc="135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Monthly Income</a:t>
            </a:r>
            <a:r>
              <a:rPr lang="ko-KR" altLang="en-US" sz="2600" b="1" spc="135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만 사용</a:t>
            </a:r>
            <a:endParaRPr lang="en-US" sz="2600" b="1" spc="135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71924" y="3965228"/>
            <a:ext cx="4240173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spc="135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Unique값이</a:t>
            </a:r>
            <a:r>
              <a:rPr lang="en-US" sz="2600" b="1" spc="135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1개이므로 </a:t>
            </a:r>
            <a:r>
              <a:rPr lang="en-US" sz="2600" b="1" spc="135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제거</a:t>
            </a:r>
            <a:endParaRPr lang="en-US" sz="2600" b="1" spc="135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620507" y="2576175"/>
            <a:ext cx="4419600" cy="352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28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spc="135" dirty="0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모든 변수에 </a:t>
            </a:r>
            <a:r>
              <a:rPr lang="ko-KR" altLang="en-US" sz="2400" spc="135" dirty="0" err="1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결측치</a:t>
            </a:r>
            <a:r>
              <a:rPr lang="ko-KR" altLang="en-US" sz="2400" spc="135" dirty="0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없었음</a:t>
            </a:r>
            <a:endParaRPr lang="en-US" sz="2400" spc="135" dirty="0">
              <a:solidFill>
                <a:srgbClr val="3B3B3B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5486400" y="7124700"/>
            <a:ext cx="5754116" cy="834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- </a:t>
            </a:r>
            <a:r>
              <a:rPr lang="en-US" sz="2399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변수에</a:t>
            </a:r>
            <a:r>
              <a:rPr lang="en-US" sz="2399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대한</a:t>
            </a:r>
            <a:r>
              <a:rPr lang="en-US" sz="2399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정의</a:t>
            </a:r>
            <a:r>
              <a:rPr lang="en-US" sz="2399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미제공</a:t>
            </a:r>
            <a:endParaRPr lang="en-US" sz="2399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"/>
              <a:sym typeface="Source Han Sans KR"/>
            </a:endParaR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- </a:t>
            </a:r>
            <a:r>
              <a:rPr lang="en-US" sz="2399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통계</a:t>
            </a:r>
            <a:r>
              <a:rPr lang="en-US" sz="2399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검정</a:t>
            </a:r>
            <a:r>
              <a:rPr lang="en-US" sz="2399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결과</a:t>
            </a:r>
            <a:r>
              <a:rPr lang="en-US" sz="2399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이탈여부와</a:t>
            </a:r>
            <a:r>
              <a:rPr lang="en-US" sz="2399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유의미한</a:t>
            </a:r>
            <a:r>
              <a:rPr lang="en-US" sz="2399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차이</a:t>
            </a:r>
            <a:r>
              <a:rPr lang="en-US" sz="2399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X</a:t>
            </a:r>
          </a:p>
        </p:txBody>
      </p:sp>
      <p:grpSp>
        <p:nvGrpSpPr>
          <p:cNvPr id="29" name="Group 26">
            <a:extLst>
              <a:ext uri="{FF2B5EF4-FFF2-40B4-BE49-F238E27FC236}">
                <a16:creationId xmlns:a16="http://schemas.microsoft.com/office/drawing/2014/main" id="{E20A1AA0-0C92-177D-CE06-99BBADCD8F70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3F1434B9-A6F8-8B22-26AD-85B7B45BD94A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11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1" name="TextBox 28">
              <a:extLst>
                <a:ext uri="{FF2B5EF4-FFF2-40B4-BE49-F238E27FC236}">
                  <a16:creationId xmlns:a16="http://schemas.microsoft.com/office/drawing/2014/main" id="{233DD2D7-9EA5-A18F-45D2-2F3BCA345F0E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584960" y="3421381"/>
            <a:ext cx="6009927" cy="4969747"/>
          </a:xfrm>
          <a:custGeom>
            <a:avLst/>
            <a:gdLst/>
            <a:ahLst/>
            <a:cxnLst/>
            <a:rect l="l" t="t" r="r" b="b"/>
            <a:pathLst>
              <a:path w="6009927" h="4969747">
                <a:moveTo>
                  <a:pt x="0" y="0"/>
                </a:moveTo>
                <a:lnTo>
                  <a:pt x="6009927" y="0"/>
                </a:lnTo>
                <a:lnTo>
                  <a:pt x="6009927" y="4969747"/>
                </a:lnTo>
                <a:lnTo>
                  <a:pt x="0" y="4969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766489" y="3413761"/>
            <a:ext cx="8692619" cy="4624623"/>
          </a:xfrm>
          <a:custGeom>
            <a:avLst/>
            <a:gdLst/>
            <a:ahLst/>
            <a:cxnLst/>
            <a:rect l="l" t="t" r="r" b="b"/>
            <a:pathLst>
              <a:path w="8990440" h="4779983">
                <a:moveTo>
                  <a:pt x="0" y="0"/>
                </a:moveTo>
                <a:lnTo>
                  <a:pt x="8990440" y="0"/>
                </a:lnTo>
                <a:lnTo>
                  <a:pt x="8990440" y="4779984"/>
                </a:lnTo>
                <a:lnTo>
                  <a:pt x="0" y="4779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159" r="-4808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560687"/>
            <a:ext cx="5528953" cy="46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00" b="1" spc="18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</a:t>
            </a:r>
            <a:r>
              <a:rPr lang="en-US" sz="2800" b="1" spc="18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8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전처리</a:t>
            </a:r>
            <a:endParaRPr lang="en-US" sz="2800" b="1" spc="187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6309" y="1332067"/>
            <a:ext cx="1111091" cy="39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600" b="1" spc="156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이상치</a:t>
            </a:r>
            <a:endParaRPr lang="en-US" sz="2600" b="1" spc="156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9414" y="2954180"/>
            <a:ext cx="280273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Monthly Income </a:t>
            </a:r>
            <a:r>
              <a:rPr lang="en-US" sz="2199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분포</a:t>
            </a:r>
            <a:endParaRPr lang="en-US" sz="2199" b="1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230041" y="8130540"/>
            <a:ext cx="4719764" cy="37274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전체</a:t>
            </a:r>
            <a:r>
              <a:rPr lang="en-US" sz="2199" dirty="0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199" dirty="0" err="1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z="2199" dirty="0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199" dirty="0" err="1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구성원</a:t>
            </a:r>
            <a:r>
              <a:rPr lang="en-US" sz="2199" dirty="0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Monthly Income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98103" y="8130539"/>
            <a:ext cx="5974110" cy="3727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 dirty="0" err="1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전체</a:t>
            </a:r>
            <a:r>
              <a:rPr lang="en-US" sz="2199" dirty="0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199" dirty="0" err="1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z="2199" dirty="0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199" dirty="0" err="1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구성원</a:t>
            </a:r>
            <a:r>
              <a:rPr lang="en-US" sz="2199" dirty="0">
                <a:solidFill>
                  <a:srgbClr val="3B3B3B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Job Level 별  Monthly Income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01807" y="9023374"/>
            <a:ext cx="16192592" cy="407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9" lvl="1" indent="-248284" algn="l">
              <a:lnSpc>
                <a:spcPts val="3449"/>
              </a:lnSpc>
              <a:spcBef>
                <a:spcPct val="0"/>
              </a:spcBef>
              <a:buFont typeface="Arial"/>
              <a:buChar char="•"/>
            </a:pP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Monthly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Income에서</a:t>
            </a: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극단값이</a:t>
            </a: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많이</a:t>
            </a: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존재하였으나</a:t>
            </a: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, Job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Level별</a:t>
            </a: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분포로</a:t>
            </a: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보았을</a:t>
            </a: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때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이상치로</a:t>
            </a: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보이지</a:t>
            </a: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않아</a:t>
            </a: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삭제하지</a:t>
            </a:r>
            <a:r>
              <a:rPr lang="en-US" sz="2299" spc="119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spc="119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않음</a:t>
            </a:r>
            <a:endParaRPr lang="en-US" sz="2299" spc="119" dirty="0">
              <a:latin typeface="프리젠테이션 4 Regular" pitchFamily="2" charset="-127"/>
              <a:ea typeface="프리젠테이션 4 Regular" pitchFamily="2" charset="-127"/>
              <a:cs typeface="Source Han Sans KR"/>
              <a:sym typeface="Source Han Sans K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62000" y="1821181"/>
            <a:ext cx="11122581" cy="899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3" lvl="1" indent="-259082" algn="l">
              <a:lnSpc>
                <a:spcPts val="3600"/>
              </a:lnSpc>
              <a:buFont typeface="Arial"/>
              <a:buChar char="•"/>
            </a:pPr>
            <a:r>
              <a:rPr lang="en-US" sz="24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ESD </a:t>
            </a:r>
            <a:r>
              <a:rPr lang="en-US" sz="24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분석시</a:t>
            </a:r>
            <a:r>
              <a:rPr lang="en-US" sz="24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, </a:t>
            </a:r>
            <a:r>
              <a:rPr lang="en-US" sz="24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이상치는</a:t>
            </a:r>
            <a:r>
              <a:rPr lang="en-US" sz="24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없었음</a:t>
            </a:r>
            <a:endParaRPr lang="en-US" sz="2400" spc="124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  <a:p>
            <a:pPr marL="518163" lvl="1" indent="-259082" algn="l">
              <a:lnSpc>
                <a:spcPts val="3600"/>
              </a:lnSpc>
              <a:buFont typeface="Arial"/>
              <a:buChar char="•"/>
            </a:pPr>
            <a:r>
              <a:rPr lang="en-US" sz="24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Monthly </a:t>
            </a:r>
            <a:r>
              <a:rPr lang="en-US" sz="24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Income의</a:t>
            </a:r>
            <a:r>
              <a:rPr lang="en-US" sz="24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경우</a:t>
            </a:r>
            <a:r>
              <a:rPr lang="en-US" sz="24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극단값이</a:t>
            </a:r>
            <a:r>
              <a:rPr lang="en-US" sz="24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존재하여</a:t>
            </a:r>
            <a:r>
              <a:rPr lang="en-US" sz="24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추가</a:t>
            </a:r>
            <a:r>
              <a:rPr lang="en-US" sz="24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확인함</a:t>
            </a:r>
            <a:endParaRPr lang="en-US" sz="2400" spc="124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13" name="Group 26">
            <a:extLst>
              <a:ext uri="{FF2B5EF4-FFF2-40B4-BE49-F238E27FC236}">
                <a16:creationId xmlns:a16="http://schemas.microsoft.com/office/drawing/2014/main" id="{150831F7-5CC8-C383-F21D-87DC987A84CB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2DB8F599-9099-F9C7-F068-48691E05B79D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12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63FE4073-420F-D60A-0407-F144D9C246EA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48047" y="563133"/>
            <a:ext cx="5528953" cy="46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00" b="1" spc="18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</a:t>
            </a:r>
            <a:r>
              <a:rPr lang="en-US" sz="2800" b="1" spc="18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8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전처리</a:t>
            </a:r>
            <a:endParaRPr lang="en-US" sz="2800" b="1" spc="187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6800" y="1393027"/>
            <a:ext cx="1481376" cy="397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600" b="1" spc="156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파생변수</a:t>
            </a:r>
            <a:endParaRPr lang="en-US" sz="2600" b="1" spc="156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72837" y="2171700"/>
            <a:ext cx="15252959" cy="4062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27" lvl="1" indent="-291463" algn="l">
              <a:lnSpc>
                <a:spcPts val="5399"/>
              </a:lnSpc>
              <a:buFont typeface="Arial"/>
              <a:buChar char="•"/>
            </a:pP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Youth :  Age 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기준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, 만 18세~34세를 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청년층으로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구분</a:t>
            </a:r>
            <a:endParaRPr lang="en-US" sz="2699" spc="140" dirty="0">
              <a:latin typeface="프리젠테이션 4 Regular" pitchFamily="2" charset="-127"/>
              <a:ea typeface="프리젠테이션 4 Regular" pitchFamily="2" charset="-127"/>
              <a:cs typeface="Source Han Sans KR"/>
              <a:sym typeface="Source Han Sans KR"/>
            </a:endParaRPr>
          </a:p>
          <a:p>
            <a:pPr marL="582927" lvl="1" indent="-291463" algn="l">
              <a:lnSpc>
                <a:spcPts val="5399"/>
              </a:lnSpc>
              <a:buFont typeface="Arial"/>
              <a:buChar char="•"/>
            </a:pP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Admin : Job 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Level에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따라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분리</a:t>
            </a:r>
            <a:endParaRPr lang="en-US" sz="2699" spc="140" dirty="0">
              <a:latin typeface="프리젠테이션 4 Regular" pitchFamily="2" charset="-127"/>
              <a:ea typeface="프리젠테이션 4 Regular" pitchFamily="2" charset="-127"/>
              <a:cs typeface="Source Han Sans KR"/>
              <a:sym typeface="Source Han Sans KR"/>
            </a:endParaRPr>
          </a:p>
          <a:p>
            <a:pPr marL="1165854" lvl="2" indent="-388618" algn="l">
              <a:lnSpc>
                <a:spcPts val="5399"/>
              </a:lnSpc>
              <a:buFont typeface="Arial"/>
              <a:buChar char="⚬"/>
            </a:pP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관리자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: Job Level 4, 5</a:t>
            </a:r>
          </a:p>
          <a:p>
            <a:pPr marL="1165854" lvl="2" indent="-388618" algn="l">
              <a:lnSpc>
                <a:spcPts val="5399"/>
              </a:lnSpc>
              <a:buFont typeface="Arial"/>
              <a:buChar char="⚬"/>
            </a:pP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실무자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: Job Level 1~3</a:t>
            </a:r>
          </a:p>
          <a:p>
            <a:pPr marL="582927" lvl="1" indent="-291463" algn="l">
              <a:lnSpc>
                <a:spcPts val="5399"/>
              </a:lnSpc>
              <a:buFont typeface="Arial"/>
              <a:buChar char="•"/>
            </a:pP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전공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/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비전공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: Department &amp; Education 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Field에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따라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전공과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비전공으로</a:t>
            </a:r>
            <a:r>
              <a:rPr lang="en-US" sz="2699" spc="140" dirty="0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99" spc="140" dirty="0" err="1"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구분</a:t>
            </a:r>
            <a:endParaRPr lang="en-US" sz="2699" spc="140" dirty="0">
              <a:latin typeface="프리젠테이션 4 Regular" pitchFamily="2" charset="-127"/>
              <a:ea typeface="프리젠테이션 4 Regular" pitchFamily="2" charset="-127"/>
              <a:cs typeface="Source Han Sans KR"/>
              <a:sym typeface="Source Han Sans KR"/>
            </a:endParaRPr>
          </a:p>
          <a:p>
            <a:pPr algn="l">
              <a:lnSpc>
                <a:spcPts val="5399"/>
              </a:lnSpc>
            </a:pPr>
            <a:endParaRPr lang="en-US" sz="2699" spc="140" dirty="0">
              <a:latin typeface="프리젠테이션 4 Regular" pitchFamily="2" charset="-127"/>
              <a:ea typeface="프리젠테이션 4 Regular" pitchFamily="2" charset="-127"/>
              <a:cs typeface="Source Han Sans KR"/>
              <a:sym typeface="Source Han Sans KR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404376" y="7052309"/>
            <a:ext cx="5965214" cy="1139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9"/>
              </a:lnSpc>
              <a:spcBef>
                <a:spcPct val="0"/>
              </a:spcBef>
            </a:pPr>
            <a:r>
              <a:rPr lang="en-US" sz="2800" spc="161" dirty="0" err="1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변수</a:t>
            </a:r>
            <a:r>
              <a:rPr lang="en-US" sz="2800" spc="161" dirty="0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간 </a:t>
            </a:r>
            <a:r>
              <a:rPr lang="en-US" sz="2800" spc="161" dirty="0" err="1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차이가</a:t>
            </a:r>
            <a:r>
              <a:rPr lang="en-US" sz="2800" spc="161" dirty="0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800" spc="161" dirty="0" err="1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유의미하지</a:t>
            </a:r>
            <a:r>
              <a:rPr lang="en-US" sz="2800" spc="161" dirty="0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800" spc="161" dirty="0" err="1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않았던</a:t>
            </a:r>
            <a:r>
              <a:rPr lang="en-US" sz="2800" spc="161" dirty="0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Admin, </a:t>
            </a:r>
            <a:r>
              <a:rPr lang="en-US" sz="2800" spc="161" dirty="0" err="1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전공</a:t>
            </a:r>
            <a:r>
              <a:rPr lang="en-US" sz="2800" spc="161" dirty="0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/</a:t>
            </a:r>
            <a:r>
              <a:rPr lang="en-US" sz="2800" spc="161" dirty="0" err="1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비전공</a:t>
            </a:r>
            <a:r>
              <a:rPr lang="en-US" sz="2800" spc="161" dirty="0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800" spc="161" dirty="0" err="1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변수</a:t>
            </a:r>
            <a:r>
              <a:rPr lang="en-US" sz="2800" spc="161" dirty="0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2800" b="1" spc="161" dirty="0" err="1"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삭제</a:t>
            </a:r>
            <a:r>
              <a:rPr lang="en-US" sz="2800" spc="161" dirty="0"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515600" y="7342042"/>
            <a:ext cx="757840" cy="55972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55575"/>
              <a:ext cx="711200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11" name="Group 26">
            <a:extLst>
              <a:ext uri="{FF2B5EF4-FFF2-40B4-BE49-F238E27FC236}">
                <a16:creationId xmlns:a16="http://schemas.microsoft.com/office/drawing/2014/main" id="{65DBACD5-EED2-93E3-74B1-1EEB211E75FB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2" name="Freeform 27">
              <a:extLst>
                <a:ext uri="{FF2B5EF4-FFF2-40B4-BE49-F238E27FC236}">
                  <a16:creationId xmlns:a16="http://schemas.microsoft.com/office/drawing/2014/main" id="{8405A3EF-7C91-577D-07C2-6CDDCBF435BE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13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3" name="TextBox 28">
              <a:extLst>
                <a:ext uri="{FF2B5EF4-FFF2-40B4-BE49-F238E27FC236}">
                  <a16:creationId xmlns:a16="http://schemas.microsoft.com/office/drawing/2014/main" id="{91EDF6C6-0474-F6C3-6EDE-F5CEC9038573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9640" y="564065"/>
            <a:ext cx="3923522" cy="47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00" b="1" spc="18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최종</a:t>
            </a:r>
            <a:r>
              <a:rPr lang="en-US" sz="2800" b="1" spc="18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8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</a:t>
            </a:r>
            <a:r>
              <a:rPr lang="en-US" sz="2800" b="1" spc="18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8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소개</a:t>
            </a:r>
            <a:endParaRPr lang="en-US" sz="2800" b="1" spc="187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702938" y="8020999"/>
            <a:ext cx="3501935" cy="603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99"/>
              </a:lnSpc>
              <a:spcBef>
                <a:spcPct val="0"/>
              </a:spcBef>
            </a:pPr>
            <a:r>
              <a:rPr lang="en-US" sz="3399" b="1" spc="176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651 행  x  27열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571" y="1866900"/>
            <a:ext cx="3676029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인구통계학적</a:t>
            </a:r>
            <a:r>
              <a:rPr lang="en-US" sz="28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156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74273" y="2457450"/>
            <a:ext cx="3826290" cy="5455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Youth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Age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Gender  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D8D8D8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Over18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Marital Status  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Distance From Home 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Education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D8D8D8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Education Field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D8D8D8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Employee Number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D8D8D8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EmployeeCount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Num companies Worked</a:t>
            </a:r>
          </a:p>
          <a:p>
            <a:pPr algn="l">
              <a:lnSpc>
                <a:spcPts val="3600"/>
              </a:lnSpc>
            </a:pPr>
            <a:r>
              <a:rPr lang="en-US" sz="1800" spc="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Total Working Years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70083" y="1879282"/>
            <a:ext cx="3190884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800" b="1" spc="156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직무</a:t>
            </a:r>
            <a:r>
              <a:rPr lang="en-US" sz="28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156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65403" y="2457450"/>
            <a:ext cx="3867956" cy="591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Attrition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Over Time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Business Travel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Department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Job Level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Job Role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Performance Rating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Years At Company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Years In Current Role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Years Since Last Promotion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Years With Curr Manager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Training Times Last Year</a:t>
            </a:r>
          </a:p>
          <a:p>
            <a:pPr algn="l">
              <a:lnSpc>
                <a:spcPts val="3600"/>
              </a:lnSpc>
            </a:pPr>
            <a:r>
              <a:rPr lang="en-US" sz="1800" spc="93">
                <a:solidFill>
                  <a:srgbClr val="D8D8D8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StandardHour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38157" y="1879282"/>
            <a:ext cx="506126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임금</a:t>
            </a:r>
            <a:r>
              <a:rPr lang="en-US" sz="28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156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998199" y="2466975"/>
            <a:ext cx="3501935" cy="2708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D8D8D8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Daily Rate</a:t>
            </a:r>
          </a:p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D8D8D8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Hourly Rate</a:t>
            </a:r>
          </a:p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Monthly Income</a:t>
            </a:r>
          </a:p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D8D8D8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Monthly Rate</a:t>
            </a:r>
          </a:p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D8D8D8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Percent Salary Hike</a:t>
            </a:r>
          </a:p>
          <a:p>
            <a:pPr algn="l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Stock Option Level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43707" y="1879282"/>
            <a:ext cx="5061266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만족도</a:t>
            </a:r>
            <a:r>
              <a:rPr lang="en-US" sz="28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156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408761" y="2466975"/>
            <a:ext cx="3636943" cy="2246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Environment Satisfaction</a:t>
            </a:r>
          </a:p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Job Satisfaction</a:t>
            </a:r>
          </a:p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Job Involvement</a:t>
            </a:r>
          </a:p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Relationship Satisfaction</a:t>
            </a:r>
          </a:p>
          <a:p>
            <a:pPr algn="just">
              <a:lnSpc>
                <a:spcPts val="3599"/>
              </a:lnSpc>
            </a:pPr>
            <a:r>
              <a:rPr lang="en-US" sz="1799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Work Life Balance</a:t>
            </a:r>
          </a:p>
        </p:txBody>
      </p:sp>
      <p:grpSp>
        <p:nvGrpSpPr>
          <p:cNvPr id="14" name="Group 26">
            <a:extLst>
              <a:ext uri="{FF2B5EF4-FFF2-40B4-BE49-F238E27FC236}">
                <a16:creationId xmlns:a16="http://schemas.microsoft.com/office/drawing/2014/main" id="{4C8C4D46-6B6D-9CD5-39FB-03338257B384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8EE412B2-A7AD-BEC8-FB28-94635EEEC0D9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14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6" name="TextBox 28">
              <a:extLst>
                <a:ext uri="{FF2B5EF4-FFF2-40B4-BE49-F238E27FC236}">
                  <a16:creationId xmlns:a16="http://schemas.microsoft.com/office/drawing/2014/main" id="{1574CB28-6B83-67AB-42DE-96A0D871A717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694887" cy="10287000"/>
            <a:chOff x="0" y="0"/>
            <a:chExt cx="878813" cy="660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8813" cy="660126"/>
            </a:xfrm>
            <a:custGeom>
              <a:avLst/>
              <a:gdLst/>
              <a:ahLst/>
              <a:cxnLst/>
              <a:rect l="l" t="t" r="r" b="b"/>
              <a:pathLst>
                <a:path w="878813" h="660126">
                  <a:moveTo>
                    <a:pt x="0" y="0"/>
                  </a:moveTo>
                  <a:lnTo>
                    <a:pt x="878813" y="0"/>
                  </a:lnTo>
                  <a:lnTo>
                    <a:pt x="878813" y="660126"/>
                  </a:lnTo>
                  <a:lnTo>
                    <a:pt x="0" y="660126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78813" cy="688701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97666" y="5153025"/>
            <a:ext cx="15692667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en-US" sz="8800" b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 EDA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25179" y="3013660"/>
            <a:ext cx="4437642" cy="1367459"/>
            <a:chOff x="0" y="0"/>
            <a:chExt cx="5916856" cy="18232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916856" cy="1823278"/>
              <a:chOff x="0" y="0"/>
              <a:chExt cx="6909363" cy="212911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09363" cy="2129119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2129119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064560"/>
                    </a:cubicBezTo>
                    <a:cubicBezTo>
                      <a:pt x="0" y="1694144"/>
                      <a:pt x="434975" y="2129119"/>
                      <a:pt x="969645" y="2129119"/>
                    </a:cubicBezTo>
                    <a:lnTo>
                      <a:pt x="5939718" y="2129119"/>
                    </a:lnTo>
                    <a:cubicBezTo>
                      <a:pt x="6474388" y="2129119"/>
                      <a:pt x="6909363" y="1694144"/>
                      <a:pt x="6909363" y="1064560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2103719"/>
                    </a:moveTo>
                    <a:lnTo>
                      <a:pt x="969645" y="2103719"/>
                    </a:lnTo>
                    <a:cubicBezTo>
                      <a:pt x="448945" y="2103719"/>
                      <a:pt x="25400" y="1680174"/>
                      <a:pt x="25400" y="1064560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1064560"/>
                    </a:cubicBezTo>
                    <a:cubicBezTo>
                      <a:pt x="6883963" y="1680174"/>
                      <a:pt x="6460418" y="2103719"/>
                      <a:pt x="5939718" y="2103719"/>
                    </a:cubicBezTo>
                    <a:close/>
                  </a:path>
                </a:pathLst>
              </a:custGeom>
              <a:solidFill>
                <a:srgbClr val="3756A3"/>
              </a:solidFill>
            </p:spPr>
            <p:txBody>
              <a:bodyPr/>
              <a:lstStyle/>
              <a:p>
                <a:endParaRPr lang="ko-KR" altLang="en-US"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68615" y="447455"/>
              <a:ext cx="4979627" cy="83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3A6AD6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8203211" y="4302829"/>
            <a:ext cx="68240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191020" y="2400300"/>
            <a:ext cx="12591780" cy="6083598"/>
          </a:xfrm>
          <a:custGeom>
            <a:avLst/>
            <a:gdLst/>
            <a:ahLst/>
            <a:cxnLst/>
            <a:rect l="l" t="t" r="r" b="b"/>
            <a:pathLst>
              <a:path w="12591780" h="6083598">
                <a:moveTo>
                  <a:pt x="0" y="0"/>
                </a:moveTo>
                <a:lnTo>
                  <a:pt x="12591780" y="0"/>
                </a:lnTo>
                <a:lnTo>
                  <a:pt x="12591780" y="6083598"/>
                </a:lnTo>
                <a:lnTo>
                  <a:pt x="0" y="60835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12" t="-10978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600200" y="8267700"/>
            <a:ext cx="10591800" cy="1127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JobLevel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이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낮을수록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고위직으로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상승하는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시간이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길어짐</a:t>
            </a:r>
            <a:endParaRPr lang="en-US" sz="2600" spc="135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"/>
              <a:sym typeface="Source Han Sans KR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이는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,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직무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숙련도를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높이는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데에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시간이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오래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걸린다는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의미</a:t>
            </a:r>
            <a:endParaRPr lang="en-US" sz="2600" spc="135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"/>
              <a:sym typeface="Source Han Sans K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14400" y="571500"/>
            <a:ext cx="3923522" cy="468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00" b="1" spc="18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</a:t>
            </a:r>
            <a:r>
              <a:rPr lang="en-US" sz="2800" b="1" spc="18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EDA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1179905"/>
            <a:ext cx="1389221" cy="45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회사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특성</a:t>
            </a:r>
            <a:endParaRPr lang="en-US" sz="2600" b="1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38200" y="1903095"/>
            <a:ext cx="575426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Job Level – Total Working Years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856155" y="2714820"/>
            <a:ext cx="2984045" cy="1717041"/>
            <a:chOff x="0" y="0"/>
            <a:chExt cx="459055" cy="264143"/>
          </a:xfrm>
          <a:noFill/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9055" cy="264143"/>
            </a:xfrm>
            <a:custGeom>
              <a:avLst/>
              <a:gdLst/>
              <a:ahLst/>
              <a:cxnLst/>
              <a:rect l="l" t="t" r="r" b="b"/>
              <a:pathLst>
                <a:path w="459055" h="264143">
                  <a:moveTo>
                    <a:pt x="0" y="0"/>
                  </a:moveTo>
                  <a:lnTo>
                    <a:pt x="459055" y="0"/>
                  </a:lnTo>
                  <a:lnTo>
                    <a:pt x="459055" y="264143"/>
                  </a:lnTo>
                  <a:lnTo>
                    <a:pt x="0" y="264143"/>
                  </a:lnTo>
                  <a:close/>
                </a:path>
              </a:pathLst>
            </a:custGeom>
            <a:grpFill/>
            <a:ln w="19050" cap="sq">
              <a:solidFill>
                <a:srgbClr val="74A1C7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solidFill>
                  <a:srgbClr val="75A1C7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459055" cy="245093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000" b="1" spc="104" dirty="0">
                  <a:solidFill>
                    <a:srgbClr val="75A1C7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Job Level 1 : 4.7년</a:t>
              </a:r>
            </a:p>
            <a:p>
              <a:pPr algn="ctr">
                <a:lnSpc>
                  <a:spcPts val="2200"/>
                </a:lnSpc>
              </a:pPr>
              <a:r>
                <a:rPr lang="en-US" sz="2000" b="1" spc="104" dirty="0">
                  <a:solidFill>
                    <a:srgbClr val="75A1C7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Job Level 2 : 8.5년</a:t>
              </a:r>
            </a:p>
            <a:p>
              <a:pPr algn="ctr">
                <a:lnSpc>
                  <a:spcPts val="2200"/>
                </a:lnSpc>
              </a:pPr>
              <a:r>
                <a:rPr lang="en-US" sz="2000" b="1" spc="104" dirty="0">
                  <a:solidFill>
                    <a:srgbClr val="75A1C7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 Job Level 3 : 10.7년</a:t>
              </a:r>
            </a:p>
            <a:p>
              <a:pPr algn="ctr">
                <a:lnSpc>
                  <a:spcPts val="2200"/>
                </a:lnSpc>
              </a:pPr>
              <a:r>
                <a:rPr lang="en-US" sz="2000" b="1" spc="104" dirty="0">
                  <a:solidFill>
                    <a:srgbClr val="75A1C7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 Job Level 4 : 10.8년</a:t>
              </a:r>
            </a:p>
          </p:txBody>
        </p:sp>
      </p:grpSp>
      <p:grpSp>
        <p:nvGrpSpPr>
          <p:cNvPr id="13" name="Group 26">
            <a:extLst>
              <a:ext uri="{FF2B5EF4-FFF2-40B4-BE49-F238E27FC236}">
                <a16:creationId xmlns:a16="http://schemas.microsoft.com/office/drawing/2014/main" id="{D82D5F28-10A7-7722-2F00-E15BC67D77AB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65BCE50B-CE6D-E05C-DB7B-96064FA557CD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16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87E433E0-EA5E-A8DB-B029-2B10115032C7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BCD1861-11DB-CE75-E469-92303A54F6FE}"/>
              </a:ext>
            </a:extLst>
          </p:cNvPr>
          <p:cNvSpPr txBox="1"/>
          <p:nvPr/>
        </p:nvSpPr>
        <p:spPr>
          <a:xfrm>
            <a:off x="929640" y="2792968"/>
            <a:ext cx="1447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프리젠테이션 7 Bold" pitchFamily="2" charset="-127"/>
                <a:ea typeface="프리젠테이션 7 Bold" pitchFamily="2" charset="-127"/>
              </a:rPr>
              <a:t>Job Level 1</a:t>
            </a:r>
            <a:endParaRPr lang="ko-KR" altLang="en-US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24616C-C55A-3B6B-E5F8-A56438225257}"/>
              </a:ext>
            </a:extLst>
          </p:cNvPr>
          <p:cNvSpPr txBox="1"/>
          <p:nvPr/>
        </p:nvSpPr>
        <p:spPr>
          <a:xfrm>
            <a:off x="929640" y="4390189"/>
            <a:ext cx="1447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프리젠테이션 7 Bold" pitchFamily="2" charset="-127"/>
                <a:ea typeface="프리젠테이션 7 Bold" pitchFamily="2" charset="-127"/>
              </a:rPr>
              <a:t>Job Level 2</a:t>
            </a:r>
            <a:endParaRPr lang="ko-KR" altLang="en-US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ECC072-57A7-C59E-DBBE-8C2448748D01}"/>
              </a:ext>
            </a:extLst>
          </p:cNvPr>
          <p:cNvSpPr txBox="1"/>
          <p:nvPr/>
        </p:nvSpPr>
        <p:spPr>
          <a:xfrm>
            <a:off x="929640" y="5952368"/>
            <a:ext cx="1447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프리젠테이션 7 Bold" pitchFamily="2" charset="-127"/>
                <a:ea typeface="프리젠테이션 7 Bold" pitchFamily="2" charset="-127"/>
              </a:rPr>
              <a:t>Job Level 3</a:t>
            </a:r>
            <a:endParaRPr lang="ko-KR" altLang="en-US" dirty="0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9102DF-D2DA-31CD-706C-F663E1E21BAA}"/>
              </a:ext>
            </a:extLst>
          </p:cNvPr>
          <p:cNvSpPr txBox="1"/>
          <p:nvPr/>
        </p:nvSpPr>
        <p:spPr>
          <a:xfrm>
            <a:off x="929640" y="7493018"/>
            <a:ext cx="1447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프리젠테이션 7 Bold" pitchFamily="2" charset="-127"/>
                <a:ea typeface="프리젠테이션 7 Bold" pitchFamily="2" charset="-127"/>
              </a:rPr>
              <a:t>Job Level 4</a:t>
            </a:r>
            <a:endParaRPr lang="ko-KR" altLang="en-US" dirty="0">
              <a:latin typeface="프리젠테이션 7 Bold" pitchFamily="2" charset="-127"/>
              <a:ea typeface="프리젠테이션 7 Bold" pitchFamily="2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9640" y="564065"/>
            <a:ext cx="3923522" cy="479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2800" b="1" spc="18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</a:t>
            </a:r>
            <a:r>
              <a:rPr lang="en-US" sz="2800" b="1" spc="18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EDA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2979" y="1192912"/>
            <a:ext cx="1389221" cy="45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회사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특성</a:t>
            </a:r>
            <a:endParaRPr lang="en-US" sz="2600" b="1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51817" y="2163916"/>
            <a:ext cx="8247237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ctr">
              <a:lnSpc>
                <a:spcPts val="2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Years At Company – Training Times Last Year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77298" y="6727394"/>
            <a:ext cx="11029302" cy="1311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30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전체</a:t>
            </a:r>
            <a:r>
              <a:rPr lang="en-US" sz="30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구성원과</a:t>
            </a:r>
            <a:r>
              <a:rPr lang="en-US" sz="30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신입사원들의</a:t>
            </a:r>
            <a:r>
              <a:rPr lang="en-US" sz="30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평균</a:t>
            </a:r>
            <a:r>
              <a:rPr lang="en-US" sz="30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교육횟수</a:t>
            </a:r>
            <a:r>
              <a:rPr lang="en-US" sz="30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차이가</a:t>
            </a:r>
            <a:r>
              <a:rPr lang="en-US" sz="30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크지</a:t>
            </a:r>
            <a:r>
              <a:rPr lang="en-US" sz="30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않음</a:t>
            </a:r>
            <a:endParaRPr lang="en-US" sz="3000" spc="156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3000" spc="156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→ </a:t>
            </a:r>
            <a:r>
              <a:rPr lang="en-US" sz="3000" spc="156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신입사원들을</a:t>
            </a:r>
            <a:r>
              <a:rPr lang="en-US" sz="3000" spc="156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위한</a:t>
            </a:r>
            <a:r>
              <a:rPr lang="en-US" sz="3000" spc="156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교육</a:t>
            </a:r>
            <a:r>
              <a:rPr lang="en-US" sz="3000" spc="156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시스템이</a:t>
            </a:r>
            <a:r>
              <a:rPr lang="en-US" sz="3000" spc="156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구축되어있지</a:t>
            </a:r>
            <a:r>
              <a:rPr lang="en-US" sz="3000" spc="156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000" spc="156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않음</a:t>
            </a:r>
            <a:endParaRPr lang="en-US" sz="3000" spc="156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3677298" y="3424555"/>
            <a:ext cx="4509890" cy="2089779"/>
            <a:chOff x="0" y="0"/>
            <a:chExt cx="693785" cy="32148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3785" cy="321484"/>
            </a:xfrm>
            <a:custGeom>
              <a:avLst/>
              <a:gdLst/>
              <a:ahLst/>
              <a:cxnLst/>
              <a:rect l="l" t="t" r="r" b="b"/>
              <a:pathLst>
                <a:path w="693785" h="321484">
                  <a:moveTo>
                    <a:pt x="0" y="0"/>
                  </a:moveTo>
                  <a:lnTo>
                    <a:pt x="693785" y="0"/>
                  </a:lnTo>
                  <a:lnTo>
                    <a:pt x="693785" y="321484"/>
                  </a:lnTo>
                  <a:lnTo>
                    <a:pt x="0" y="321484"/>
                  </a:lnTo>
                  <a:close/>
                </a:path>
              </a:pathLst>
            </a:custGeom>
            <a:solidFill>
              <a:srgbClr val="3A6AD6"/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8575"/>
              <a:ext cx="693785" cy="29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r>
                <a:rPr lang="en-US" sz="2999" b="1" spc="155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청년층 전체 구성원</a:t>
              </a:r>
            </a:p>
            <a:p>
              <a:pPr algn="ctr">
                <a:lnSpc>
                  <a:spcPts val="3299"/>
                </a:lnSpc>
              </a:pPr>
              <a:r>
                <a:rPr lang="en-US" sz="2999" spc="155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평균 교육횟수</a:t>
              </a:r>
            </a:p>
            <a:p>
              <a:pPr algn="ctr">
                <a:lnSpc>
                  <a:spcPts val="3299"/>
                </a:lnSpc>
              </a:pPr>
              <a:r>
                <a:rPr lang="en-US" sz="2999" b="1" spc="155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2.77</a:t>
              </a:r>
              <a:r>
                <a:rPr lang="en-US" sz="2999" spc="155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회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80744" y="3424555"/>
            <a:ext cx="4509890" cy="2089779"/>
            <a:chOff x="0" y="0"/>
            <a:chExt cx="693785" cy="3214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93785" cy="321484"/>
            </a:xfrm>
            <a:custGeom>
              <a:avLst/>
              <a:gdLst/>
              <a:ahLst/>
              <a:cxnLst/>
              <a:rect l="l" t="t" r="r" b="b"/>
              <a:pathLst>
                <a:path w="693785" h="321484">
                  <a:moveTo>
                    <a:pt x="0" y="0"/>
                  </a:moveTo>
                  <a:lnTo>
                    <a:pt x="693785" y="0"/>
                  </a:lnTo>
                  <a:lnTo>
                    <a:pt x="693785" y="321484"/>
                  </a:lnTo>
                  <a:lnTo>
                    <a:pt x="0" y="321484"/>
                  </a:lnTo>
                  <a:close/>
                </a:path>
              </a:pathLst>
            </a:custGeom>
            <a:solidFill>
              <a:srgbClr val="3A6AD6"/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575"/>
              <a:ext cx="693785" cy="2929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r>
                <a:rPr lang="en-US" sz="2999" b="1" spc="155" dirty="0" err="1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입사</a:t>
              </a:r>
              <a:r>
                <a:rPr lang="en-US" sz="2999" b="1" spc="155" dirty="0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 0-2년차 </a:t>
              </a:r>
              <a:r>
                <a:rPr lang="en-US" sz="2999" b="1" spc="155" dirty="0" err="1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구성원</a:t>
              </a:r>
              <a:endParaRPr lang="en-US" sz="2999" b="1" spc="155" dirty="0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endParaRPr>
            </a:p>
            <a:p>
              <a:pPr algn="ctr">
                <a:lnSpc>
                  <a:spcPts val="3299"/>
                </a:lnSpc>
              </a:pPr>
              <a:r>
                <a:rPr lang="en-US" sz="2999" spc="155" dirty="0" err="1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평균</a:t>
              </a:r>
              <a:r>
                <a:rPr lang="en-US" sz="2999" spc="155" dirty="0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999" spc="155" dirty="0" err="1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교육횟수</a:t>
              </a:r>
              <a:endParaRPr lang="en-US" sz="2999" spc="155" dirty="0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endParaRPr>
            </a:p>
            <a:p>
              <a:pPr algn="ctr">
                <a:lnSpc>
                  <a:spcPts val="3299"/>
                </a:lnSpc>
              </a:pPr>
              <a:r>
                <a:rPr lang="en-US" sz="2999" b="1" spc="155" dirty="0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2.83</a:t>
              </a:r>
              <a:r>
                <a:rPr lang="en-US" sz="2999" spc="155" dirty="0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회 </a:t>
              </a:r>
            </a:p>
          </p:txBody>
        </p:sp>
      </p:grpSp>
      <p:grpSp>
        <p:nvGrpSpPr>
          <p:cNvPr id="14" name="Group 26">
            <a:extLst>
              <a:ext uri="{FF2B5EF4-FFF2-40B4-BE49-F238E27FC236}">
                <a16:creationId xmlns:a16="http://schemas.microsoft.com/office/drawing/2014/main" id="{DFB6DABA-BD35-38C9-3DBF-46ED80B77C81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0028350F-9BBE-D5DB-AA00-2302A2A9F2A8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17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6" name="TextBox 28">
              <a:extLst>
                <a:ext uri="{FF2B5EF4-FFF2-40B4-BE49-F238E27FC236}">
                  <a16:creationId xmlns:a16="http://schemas.microsoft.com/office/drawing/2014/main" id="{5E8B9F5E-D11E-BA40-3D46-BE44F07AE7DE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247211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3415" y="1618859"/>
            <a:ext cx="5754327" cy="7091657"/>
          </a:xfrm>
          <a:custGeom>
            <a:avLst/>
            <a:gdLst/>
            <a:ahLst/>
            <a:cxnLst/>
            <a:rect l="l" t="t" r="r" b="b"/>
            <a:pathLst>
              <a:path w="5754327" h="7091657">
                <a:moveTo>
                  <a:pt x="0" y="0"/>
                </a:moveTo>
                <a:lnTo>
                  <a:pt x="5754327" y="0"/>
                </a:lnTo>
                <a:lnTo>
                  <a:pt x="5754327" y="7091658"/>
                </a:lnTo>
                <a:lnTo>
                  <a:pt x="0" y="7091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151" t="-113327" r="-562595" b="-94112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4784" y="523303"/>
            <a:ext cx="7942089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인구</a:t>
            </a:r>
            <a:r>
              <a:rPr lang="ko-KR" alt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통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계학적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3000" y="1181100"/>
            <a:ext cx="11712797" cy="39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1)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Maritial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Status가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Single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일수록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높다</a:t>
            </a:r>
            <a:endParaRPr lang="en-US" sz="2600" spc="156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5327862" y="1935029"/>
            <a:ext cx="6951044" cy="6775488"/>
          </a:xfrm>
          <a:custGeom>
            <a:avLst/>
            <a:gdLst/>
            <a:ahLst/>
            <a:cxnLst/>
            <a:rect l="l" t="t" r="r" b="b"/>
            <a:pathLst>
              <a:path w="6951044" h="7236475">
                <a:moveTo>
                  <a:pt x="0" y="0"/>
                </a:moveTo>
                <a:lnTo>
                  <a:pt x="6951044" y="0"/>
                </a:lnTo>
                <a:lnTo>
                  <a:pt x="6951044" y="7236475"/>
                </a:lnTo>
                <a:lnTo>
                  <a:pt x="0" y="723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1491" t="-121136" r="-252813" b="-94269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0783869" y="1409700"/>
            <a:ext cx="7104521" cy="7365158"/>
          </a:xfrm>
          <a:custGeom>
            <a:avLst/>
            <a:gdLst/>
            <a:ahLst/>
            <a:cxnLst/>
            <a:rect l="l" t="t" r="r" b="b"/>
            <a:pathLst>
              <a:path w="7104521" h="7365158">
                <a:moveTo>
                  <a:pt x="0" y="0"/>
                </a:moveTo>
                <a:lnTo>
                  <a:pt x="7104520" y="0"/>
                </a:lnTo>
                <a:lnTo>
                  <a:pt x="7104520" y="7365158"/>
                </a:lnTo>
                <a:lnTo>
                  <a:pt x="0" y="7365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4431" t="-108011" r="-49872" b="-88548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8144104" y="4706834"/>
            <a:ext cx="1455182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b="1" spc="135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Married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25335" y="4779243"/>
            <a:ext cx="1660565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b="1" spc="135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Divorced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2050" y="4668734"/>
            <a:ext cx="1151096" cy="38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b="1" spc="135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Single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039002" y="7658100"/>
            <a:ext cx="9120568" cy="117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미혼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(Single)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일수록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높게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나타나고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있음</a:t>
            </a:r>
            <a:endParaRPr lang="en-US" sz="2600" spc="135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미혼자의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이탈률은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평균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이탈률보다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약 </a:t>
            </a:r>
            <a:r>
              <a:rPr lang="en-US" sz="2600" spc="135" dirty="0">
                <a:solidFill>
                  <a:srgbClr val="FF3131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57.6%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더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높음</a:t>
            </a:r>
            <a:endParaRPr lang="en-US" sz="2600" spc="135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582954" y="9334500"/>
            <a:ext cx="5776603" cy="23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59"/>
              </a:lnSpc>
              <a:spcBef>
                <a:spcPct val="0"/>
              </a:spcBef>
            </a:pP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*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회사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전체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16% /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전체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23%</a:t>
            </a:r>
          </a:p>
        </p:txBody>
      </p:sp>
      <p:grpSp>
        <p:nvGrpSpPr>
          <p:cNvPr id="14" name="Group 26">
            <a:extLst>
              <a:ext uri="{FF2B5EF4-FFF2-40B4-BE49-F238E27FC236}">
                <a16:creationId xmlns:a16="http://schemas.microsoft.com/office/drawing/2014/main" id="{ADCC87F7-D6F8-4A4C-6F8D-F1C000E732D3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C53AED25-0E53-57E2-E742-B633D5425194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18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6" name="TextBox 28">
              <a:extLst>
                <a:ext uri="{FF2B5EF4-FFF2-40B4-BE49-F238E27FC236}">
                  <a16:creationId xmlns:a16="http://schemas.microsoft.com/office/drawing/2014/main" id="{EF2C607F-1BB5-8020-42A7-6FFC5A30874A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479992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477268" y="2095500"/>
            <a:ext cx="2433110" cy="5781523"/>
          </a:xfrm>
          <a:custGeom>
            <a:avLst/>
            <a:gdLst/>
            <a:ahLst/>
            <a:cxnLst/>
            <a:rect l="l" t="t" r="r" b="b"/>
            <a:pathLst>
              <a:path w="2433110" h="5781523">
                <a:moveTo>
                  <a:pt x="0" y="0"/>
                </a:moveTo>
                <a:lnTo>
                  <a:pt x="2433109" y="0"/>
                </a:lnTo>
                <a:lnTo>
                  <a:pt x="2433109" y="5781523"/>
                </a:lnTo>
                <a:lnTo>
                  <a:pt x="0" y="5781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7189" t="-8731" r="-67288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999837" y="2095500"/>
            <a:ext cx="2883339" cy="5781523"/>
          </a:xfrm>
          <a:custGeom>
            <a:avLst/>
            <a:gdLst/>
            <a:ahLst/>
            <a:cxnLst/>
            <a:rect l="l" t="t" r="r" b="b"/>
            <a:pathLst>
              <a:path w="2883339" h="5781523">
                <a:moveTo>
                  <a:pt x="0" y="0"/>
                </a:moveTo>
                <a:lnTo>
                  <a:pt x="2883338" y="0"/>
                </a:lnTo>
                <a:lnTo>
                  <a:pt x="2883338" y="5781523"/>
                </a:lnTo>
                <a:lnTo>
                  <a:pt x="0" y="57815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10" t="-8731" r="-242740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6886350" y="2442684"/>
            <a:ext cx="4244640" cy="749426"/>
          </a:xfrm>
          <a:prstGeom prst="line">
            <a:avLst/>
          </a:prstGeom>
          <a:ln w="38100" cap="flat">
            <a:solidFill>
              <a:srgbClr val="A6B8E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2534" y="1211580"/>
            <a:ext cx="12380106" cy="39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2)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집단과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집단의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Distance From Home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거리가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차이가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있을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것이다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737831" y="8564252"/>
            <a:ext cx="1081233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b="1" spc="135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</a:t>
            </a:r>
            <a:r>
              <a:rPr lang="en-US" sz="2600" b="1" spc="135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spc="135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집단이</a:t>
            </a:r>
            <a:r>
              <a:rPr lang="en-US" sz="2600" b="1" spc="135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spc="135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600" b="1" spc="135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spc="135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집단</a:t>
            </a:r>
            <a:r>
              <a:rPr lang="en-US" sz="2600" b="1" spc="135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spc="135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보다</a:t>
            </a:r>
            <a:r>
              <a:rPr lang="en-US" sz="2600" b="1" spc="135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spc="135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통근</a:t>
            </a:r>
            <a:r>
              <a:rPr lang="en-US" sz="2600" b="1" spc="135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spc="135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거리가</a:t>
            </a:r>
            <a:r>
              <a:rPr lang="en-US" sz="2600" b="1" spc="135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spc="135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통계적으로</a:t>
            </a:r>
            <a:r>
              <a:rPr lang="en-US" sz="2600" b="1" spc="135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spc="135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유의미하게</a:t>
            </a:r>
            <a:r>
              <a:rPr lang="en-US" sz="2600" b="1" spc="135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spc="135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멀었다</a:t>
            </a:r>
            <a:endParaRPr lang="en-US" sz="2600" b="1" spc="135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 rot="-587887">
            <a:off x="7771406" y="2474502"/>
            <a:ext cx="2312558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b="1" spc="10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약 2km 차이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85956" y="6667500"/>
            <a:ext cx="2837027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spc="10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2km </a:t>
            </a:r>
            <a:r>
              <a:rPr lang="en-US" sz="2000" spc="10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이동시간</a:t>
            </a:r>
            <a:endParaRPr lang="en-US" sz="2000" spc="104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  <a:p>
            <a:pPr algn="ctr"/>
            <a:r>
              <a:rPr lang="en-US" sz="2000" spc="10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도보</a:t>
            </a:r>
            <a:r>
              <a:rPr lang="en-US" sz="2000" spc="10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약 3~40분 </a:t>
            </a:r>
            <a:r>
              <a:rPr lang="en-US" sz="2000" spc="10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거리</a:t>
            </a:r>
            <a:endParaRPr lang="en-US" sz="2000" spc="104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  <a:p>
            <a:pPr algn="ctr">
              <a:spcBef>
                <a:spcPct val="0"/>
              </a:spcBef>
            </a:pPr>
            <a:r>
              <a:rPr lang="en-US" sz="2000" spc="10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차 약 10분 </a:t>
            </a:r>
            <a:r>
              <a:rPr lang="en-US" sz="2000" spc="10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거리</a:t>
            </a:r>
            <a:r>
              <a:rPr lang="en-US" sz="2000" spc="10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3190" y="525780"/>
            <a:ext cx="6563710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인구통계학적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12" name="Group 26">
            <a:extLst>
              <a:ext uri="{FF2B5EF4-FFF2-40B4-BE49-F238E27FC236}">
                <a16:creationId xmlns:a16="http://schemas.microsoft.com/office/drawing/2014/main" id="{1984C8C9-BEF0-95CB-0509-9382A67C1E69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70FE1D2B-C5ED-3F36-913D-234001386448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19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4" name="TextBox 28">
              <a:extLst>
                <a:ext uri="{FF2B5EF4-FFF2-40B4-BE49-F238E27FC236}">
                  <a16:creationId xmlns:a16="http://schemas.microsoft.com/office/drawing/2014/main" id="{8DF94804-AC1A-285E-318A-2D08BA8164C9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93116" y="565634"/>
            <a:ext cx="397367" cy="28996"/>
            <a:chOff x="0" y="0"/>
            <a:chExt cx="128243" cy="93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93116" y="657737"/>
            <a:ext cx="397367" cy="28996"/>
            <a:chOff x="0" y="0"/>
            <a:chExt cx="128243" cy="93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8243" cy="9358"/>
            </a:xfrm>
            <a:custGeom>
              <a:avLst/>
              <a:gdLst/>
              <a:ahLst/>
              <a:cxn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28243" cy="379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647635" y="564514"/>
            <a:ext cx="762130" cy="762130"/>
          </a:xfrm>
          <a:custGeom>
            <a:avLst/>
            <a:gdLst/>
            <a:ahLst/>
            <a:cxnLst/>
            <a:rect l="l" t="t" r="r" b="b"/>
            <a:pathLst>
              <a:path w="762130" h="762130">
                <a:moveTo>
                  <a:pt x="0" y="0"/>
                </a:moveTo>
                <a:lnTo>
                  <a:pt x="762130" y="0"/>
                </a:lnTo>
                <a:lnTo>
                  <a:pt x="762130" y="762130"/>
                </a:lnTo>
                <a:lnTo>
                  <a:pt x="0" y="7621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3057138" y="1522125"/>
            <a:ext cx="12666187" cy="1272624"/>
            <a:chOff x="0" y="0"/>
            <a:chExt cx="2592583" cy="260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92583" cy="260488"/>
            </a:xfrm>
            <a:custGeom>
              <a:avLst/>
              <a:gdLst/>
              <a:ahLst/>
              <a:cxnLst/>
              <a:rect l="l" t="t" r="r" b="b"/>
              <a:pathLst>
                <a:path w="2592583" h="260488">
                  <a:moveTo>
                    <a:pt x="61123" y="0"/>
                  </a:moveTo>
                  <a:lnTo>
                    <a:pt x="2531461" y="0"/>
                  </a:lnTo>
                  <a:cubicBezTo>
                    <a:pt x="2547671" y="0"/>
                    <a:pt x="2563218" y="6440"/>
                    <a:pt x="2574681" y="17902"/>
                  </a:cubicBezTo>
                  <a:cubicBezTo>
                    <a:pt x="2586144" y="29365"/>
                    <a:pt x="2592583" y="44912"/>
                    <a:pt x="2592583" y="61123"/>
                  </a:cubicBezTo>
                  <a:lnTo>
                    <a:pt x="2592583" y="199365"/>
                  </a:lnTo>
                  <a:cubicBezTo>
                    <a:pt x="2592583" y="215576"/>
                    <a:pt x="2586144" y="231122"/>
                    <a:pt x="2574681" y="242585"/>
                  </a:cubicBezTo>
                  <a:cubicBezTo>
                    <a:pt x="2563218" y="254048"/>
                    <a:pt x="2547671" y="260488"/>
                    <a:pt x="2531461" y="260488"/>
                  </a:cubicBezTo>
                  <a:lnTo>
                    <a:pt x="61123" y="260488"/>
                  </a:lnTo>
                  <a:cubicBezTo>
                    <a:pt x="44912" y="260488"/>
                    <a:pt x="29365" y="254048"/>
                    <a:pt x="17902" y="242585"/>
                  </a:cubicBezTo>
                  <a:cubicBezTo>
                    <a:pt x="6440" y="231122"/>
                    <a:pt x="0" y="215576"/>
                    <a:pt x="0" y="199365"/>
                  </a:cubicBezTo>
                  <a:lnTo>
                    <a:pt x="0" y="61123"/>
                  </a:lnTo>
                  <a:cubicBezTo>
                    <a:pt x="0" y="44912"/>
                    <a:pt x="6440" y="29365"/>
                    <a:pt x="17902" y="17902"/>
                  </a:cubicBezTo>
                  <a:cubicBezTo>
                    <a:pt x="29365" y="6440"/>
                    <a:pt x="44912" y="0"/>
                    <a:pt x="6112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2592583" cy="28906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450956" y="1728070"/>
            <a:ext cx="942750" cy="749585"/>
            <a:chOff x="0" y="0"/>
            <a:chExt cx="1022256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2256" cy="812800"/>
            </a:xfrm>
            <a:custGeom>
              <a:avLst/>
              <a:gdLst/>
              <a:ahLst/>
              <a:cxnLst/>
              <a:rect l="l" t="t" r="r" b="b"/>
              <a:pathLst>
                <a:path w="1022256" h="812800">
                  <a:moveTo>
                    <a:pt x="511128" y="0"/>
                  </a:moveTo>
                  <a:cubicBezTo>
                    <a:pt x="228840" y="0"/>
                    <a:pt x="0" y="181951"/>
                    <a:pt x="0" y="406400"/>
                  </a:cubicBezTo>
                  <a:cubicBezTo>
                    <a:pt x="0" y="630849"/>
                    <a:pt x="228840" y="812800"/>
                    <a:pt x="511128" y="812800"/>
                  </a:cubicBezTo>
                  <a:cubicBezTo>
                    <a:pt x="793416" y="812800"/>
                    <a:pt x="1022256" y="630849"/>
                    <a:pt x="1022256" y="406400"/>
                  </a:cubicBezTo>
                  <a:cubicBezTo>
                    <a:pt x="1022256" y="181951"/>
                    <a:pt x="793416" y="0"/>
                    <a:pt x="51112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5836" y="47625"/>
              <a:ext cx="830583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3057138" y="2918574"/>
            <a:ext cx="12666187" cy="1272624"/>
            <a:chOff x="0" y="0"/>
            <a:chExt cx="2592583" cy="2604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592583" cy="260488"/>
            </a:xfrm>
            <a:custGeom>
              <a:avLst/>
              <a:gdLst/>
              <a:ahLst/>
              <a:cxnLst/>
              <a:rect l="l" t="t" r="r" b="b"/>
              <a:pathLst>
                <a:path w="2592583" h="260488">
                  <a:moveTo>
                    <a:pt x="61123" y="0"/>
                  </a:moveTo>
                  <a:lnTo>
                    <a:pt x="2531461" y="0"/>
                  </a:lnTo>
                  <a:cubicBezTo>
                    <a:pt x="2547671" y="0"/>
                    <a:pt x="2563218" y="6440"/>
                    <a:pt x="2574681" y="17902"/>
                  </a:cubicBezTo>
                  <a:cubicBezTo>
                    <a:pt x="2586144" y="29365"/>
                    <a:pt x="2592583" y="44912"/>
                    <a:pt x="2592583" y="61123"/>
                  </a:cubicBezTo>
                  <a:lnTo>
                    <a:pt x="2592583" y="199365"/>
                  </a:lnTo>
                  <a:cubicBezTo>
                    <a:pt x="2592583" y="215576"/>
                    <a:pt x="2586144" y="231122"/>
                    <a:pt x="2574681" y="242585"/>
                  </a:cubicBezTo>
                  <a:cubicBezTo>
                    <a:pt x="2563218" y="254048"/>
                    <a:pt x="2547671" y="260488"/>
                    <a:pt x="2531461" y="260488"/>
                  </a:cubicBezTo>
                  <a:lnTo>
                    <a:pt x="61123" y="260488"/>
                  </a:lnTo>
                  <a:cubicBezTo>
                    <a:pt x="44912" y="260488"/>
                    <a:pt x="29365" y="254048"/>
                    <a:pt x="17902" y="242585"/>
                  </a:cubicBezTo>
                  <a:cubicBezTo>
                    <a:pt x="6440" y="231122"/>
                    <a:pt x="0" y="215576"/>
                    <a:pt x="0" y="199365"/>
                  </a:cubicBezTo>
                  <a:lnTo>
                    <a:pt x="0" y="61123"/>
                  </a:lnTo>
                  <a:cubicBezTo>
                    <a:pt x="0" y="44912"/>
                    <a:pt x="6440" y="29365"/>
                    <a:pt x="17902" y="17902"/>
                  </a:cubicBezTo>
                  <a:cubicBezTo>
                    <a:pt x="29365" y="6440"/>
                    <a:pt x="44912" y="0"/>
                    <a:pt x="6112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2592583" cy="28906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3450956" y="3145011"/>
            <a:ext cx="942750" cy="749585"/>
            <a:chOff x="0" y="0"/>
            <a:chExt cx="1022256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22256" cy="812800"/>
            </a:xfrm>
            <a:custGeom>
              <a:avLst/>
              <a:gdLst/>
              <a:ahLst/>
              <a:cxnLst/>
              <a:rect l="l" t="t" r="r" b="b"/>
              <a:pathLst>
                <a:path w="1022256" h="812800">
                  <a:moveTo>
                    <a:pt x="511128" y="0"/>
                  </a:moveTo>
                  <a:cubicBezTo>
                    <a:pt x="228840" y="0"/>
                    <a:pt x="0" y="181951"/>
                    <a:pt x="0" y="406400"/>
                  </a:cubicBezTo>
                  <a:cubicBezTo>
                    <a:pt x="0" y="630849"/>
                    <a:pt x="228840" y="812800"/>
                    <a:pt x="511128" y="812800"/>
                  </a:cubicBezTo>
                  <a:cubicBezTo>
                    <a:pt x="793416" y="812800"/>
                    <a:pt x="1022256" y="630849"/>
                    <a:pt x="1022256" y="406400"/>
                  </a:cubicBezTo>
                  <a:cubicBezTo>
                    <a:pt x="1022256" y="181951"/>
                    <a:pt x="793416" y="0"/>
                    <a:pt x="51112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5836" y="47625"/>
              <a:ext cx="830583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3057138" y="4315023"/>
            <a:ext cx="12666187" cy="1272624"/>
            <a:chOff x="0" y="0"/>
            <a:chExt cx="2592583" cy="2604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92583" cy="260488"/>
            </a:xfrm>
            <a:custGeom>
              <a:avLst/>
              <a:gdLst/>
              <a:ahLst/>
              <a:cxnLst/>
              <a:rect l="l" t="t" r="r" b="b"/>
              <a:pathLst>
                <a:path w="2592583" h="260488">
                  <a:moveTo>
                    <a:pt x="61123" y="0"/>
                  </a:moveTo>
                  <a:lnTo>
                    <a:pt x="2531461" y="0"/>
                  </a:lnTo>
                  <a:cubicBezTo>
                    <a:pt x="2547671" y="0"/>
                    <a:pt x="2563218" y="6440"/>
                    <a:pt x="2574681" y="17902"/>
                  </a:cubicBezTo>
                  <a:cubicBezTo>
                    <a:pt x="2586144" y="29365"/>
                    <a:pt x="2592583" y="44912"/>
                    <a:pt x="2592583" y="61123"/>
                  </a:cubicBezTo>
                  <a:lnTo>
                    <a:pt x="2592583" y="199365"/>
                  </a:lnTo>
                  <a:cubicBezTo>
                    <a:pt x="2592583" y="215576"/>
                    <a:pt x="2586144" y="231122"/>
                    <a:pt x="2574681" y="242585"/>
                  </a:cubicBezTo>
                  <a:cubicBezTo>
                    <a:pt x="2563218" y="254048"/>
                    <a:pt x="2547671" y="260488"/>
                    <a:pt x="2531461" y="260488"/>
                  </a:cubicBezTo>
                  <a:lnTo>
                    <a:pt x="61123" y="260488"/>
                  </a:lnTo>
                  <a:cubicBezTo>
                    <a:pt x="44912" y="260488"/>
                    <a:pt x="29365" y="254048"/>
                    <a:pt x="17902" y="242585"/>
                  </a:cubicBezTo>
                  <a:cubicBezTo>
                    <a:pt x="6440" y="231122"/>
                    <a:pt x="0" y="215576"/>
                    <a:pt x="0" y="199365"/>
                  </a:cubicBezTo>
                  <a:lnTo>
                    <a:pt x="0" y="61123"/>
                  </a:lnTo>
                  <a:cubicBezTo>
                    <a:pt x="0" y="44912"/>
                    <a:pt x="6440" y="29365"/>
                    <a:pt x="17902" y="17902"/>
                  </a:cubicBezTo>
                  <a:cubicBezTo>
                    <a:pt x="29365" y="6440"/>
                    <a:pt x="44912" y="0"/>
                    <a:pt x="6112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2592583" cy="28906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3450956" y="4576543"/>
            <a:ext cx="942750" cy="749585"/>
            <a:chOff x="0" y="0"/>
            <a:chExt cx="1022256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22256" cy="812800"/>
            </a:xfrm>
            <a:custGeom>
              <a:avLst/>
              <a:gdLst/>
              <a:ahLst/>
              <a:cxnLst/>
              <a:rect l="l" t="t" r="r" b="b"/>
              <a:pathLst>
                <a:path w="1022256" h="812800">
                  <a:moveTo>
                    <a:pt x="511128" y="0"/>
                  </a:moveTo>
                  <a:cubicBezTo>
                    <a:pt x="228840" y="0"/>
                    <a:pt x="0" y="181951"/>
                    <a:pt x="0" y="406400"/>
                  </a:cubicBezTo>
                  <a:cubicBezTo>
                    <a:pt x="0" y="630849"/>
                    <a:pt x="228840" y="812800"/>
                    <a:pt x="511128" y="812800"/>
                  </a:cubicBezTo>
                  <a:cubicBezTo>
                    <a:pt x="793416" y="812800"/>
                    <a:pt x="1022256" y="630849"/>
                    <a:pt x="1022256" y="406400"/>
                  </a:cubicBezTo>
                  <a:cubicBezTo>
                    <a:pt x="1022256" y="181951"/>
                    <a:pt x="793416" y="0"/>
                    <a:pt x="51112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95836" y="47625"/>
              <a:ext cx="830583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3057138" y="5711472"/>
            <a:ext cx="12666187" cy="1272624"/>
            <a:chOff x="0" y="0"/>
            <a:chExt cx="2592583" cy="26048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592583" cy="260488"/>
            </a:xfrm>
            <a:custGeom>
              <a:avLst/>
              <a:gdLst/>
              <a:ahLst/>
              <a:cxnLst/>
              <a:rect l="l" t="t" r="r" b="b"/>
              <a:pathLst>
                <a:path w="2592583" h="260488">
                  <a:moveTo>
                    <a:pt x="61123" y="0"/>
                  </a:moveTo>
                  <a:lnTo>
                    <a:pt x="2531461" y="0"/>
                  </a:lnTo>
                  <a:cubicBezTo>
                    <a:pt x="2547671" y="0"/>
                    <a:pt x="2563218" y="6440"/>
                    <a:pt x="2574681" y="17902"/>
                  </a:cubicBezTo>
                  <a:cubicBezTo>
                    <a:pt x="2586144" y="29365"/>
                    <a:pt x="2592583" y="44912"/>
                    <a:pt x="2592583" y="61123"/>
                  </a:cubicBezTo>
                  <a:lnTo>
                    <a:pt x="2592583" y="199365"/>
                  </a:lnTo>
                  <a:cubicBezTo>
                    <a:pt x="2592583" y="215576"/>
                    <a:pt x="2586144" y="231122"/>
                    <a:pt x="2574681" y="242585"/>
                  </a:cubicBezTo>
                  <a:cubicBezTo>
                    <a:pt x="2563218" y="254048"/>
                    <a:pt x="2547671" y="260488"/>
                    <a:pt x="2531461" y="260488"/>
                  </a:cubicBezTo>
                  <a:lnTo>
                    <a:pt x="61123" y="260488"/>
                  </a:lnTo>
                  <a:cubicBezTo>
                    <a:pt x="44912" y="260488"/>
                    <a:pt x="29365" y="254048"/>
                    <a:pt x="17902" y="242585"/>
                  </a:cubicBezTo>
                  <a:cubicBezTo>
                    <a:pt x="6440" y="231122"/>
                    <a:pt x="0" y="215576"/>
                    <a:pt x="0" y="199365"/>
                  </a:cubicBezTo>
                  <a:lnTo>
                    <a:pt x="0" y="61123"/>
                  </a:lnTo>
                  <a:cubicBezTo>
                    <a:pt x="0" y="44912"/>
                    <a:pt x="6440" y="29365"/>
                    <a:pt x="17902" y="17902"/>
                  </a:cubicBezTo>
                  <a:cubicBezTo>
                    <a:pt x="29365" y="6440"/>
                    <a:pt x="44912" y="0"/>
                    <a:pt x="6112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2592583" cy="28906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3450956" y="5972992"/>
            <a:ext cx="942750" cy="749585"/>
            <a:chOff x="0" y="0"/>
            <a:chExt cx="1022256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22256" cy="812800"/>
            </a:xfrm>
            <a:custGeom>
              <a:avLst/>
              <a:gdLst/>
              <a:ahLst/>
              <a:cxnLst/>
              <a:rect l="l" t="t" r="r" b="b"/>
              <a:pathLst>
                <a:path w="1022256" h="812800">
                  <a:moveTo>
                    <a:pt x="511128" y="0"/>
                  </a:moveTo>
                  <a:cubicBezTo>
                    <a:pt x="228840" y="0"/>
                    <a:pt x="0" y="181951"/>
                    <a:pt x="0" y="406400"/>
                  </a:cubicBezTo>
                  <a:cubicBezTo>
                    <a:pt x="0" y="630849"/>
                    <a:pt x="228840" y="812800"/>
                    <a:pt x="511128" y="812800"/>
                  </a:cubicBezTo>
                  <a:cubicBezTo>
                    <a:pt x="793416" y="812800"/>
                    <a:pt x="1022256" y="630849"/>
                    <a:pt x="1022256" y="406400"/>
                  </a:cubicBezTo>
                  <a:cubicBezTo>
                    <a:pt x="1022256" y="181951"/>
                    <a:pt x="793416" y="0"/>
                    <a:pt x="51112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95836" y="47625"/>
              <a:ext cx="830583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3057138" y="7107922"/>
            <a:ext cx="12666187" cy="1272624"/>
            <a:chOff x="0" y="0"/>
            <a:chExt cx="2592583" cy="260488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592583" cy="260488"/>
            </a:xfrm>
            <a:custGeom>
              <a:avLst/>
              <a:gdLst/>
              <a:ahLst/>
              <a:cxnLst/>
              <a:rect l="l" t="t" r="r" b="b"/>
              <a:pathLst>
                <a:path w="2592583" h="260488">
                  <a:moveTo>
                    <a:pt x="61123" y="0"/>
                  </a:moveTo>
                  <a:lnTo>
                    <a:pt x="2531461" y="0"/>
                  </a:lnTo>
                  <a:cubicBezTo>
                    <a:pt x="2547671" y="0"/>
                    <a:pt x="2563218" y="6440"/>
                    <a:pt x="2574681" y="17902"/>
                  </a:cubicBezTo>
                  <a:cubicBezTo>
                    <a:pt x="2586144" y="29365"/>
                    <a:pt x="2592583" y="44912"/>
                    <a:pt x="2592583" y="61123"/>
                  </a:cubicBezTo>
                  <a:lnTo>
                    <a:pt x="2592583" y="199365"/>
                  </a:lnTo>
                  <a:cubicBezTo>
                    <a:pt x="2592583" y="215576"/>
                    <a:pt x="2586144" y="231122"/>
                    <a:pt x="2574681" y="242585"/>
                  </a:cubicBezTo>
                  <a:cubicBezTo>
                    <a:pt x="2563218" y="254048"/>
                    <a:pt x="2547671" y="260488"/>
                    <a:pt x="2531461" y="260488"/>
                  </a:cubicBezTo>
                  <a:lnTo>
                    <a:pt x="61123" y="260488"/>
                  </a:lnTo>
                  <a:cubicBezTo>
                    <a:pt x="44912" y="260488"/>
                    <a:pt x="29365" y="254048"/>
                    <a:pt x="17902" y="242585"/>
                  </a:cubicBezTo>
                  <a:cubicBezTo>
                    <a:pt x="6440" y="231122"/>
                    <a:pt x="0" y="215576"/>
                    <a:pt x="0" y="199365"/>
                  </a:cubicBezTo>
                  <a:lnTo>
                    <a:pt x="0" y="61123"/>
                  </a:lnTo>
                  <a:cubicBezTo>
                    <a:pt x="0" y="44912"/>
                    <a:pt x="6440" y="29365"/>
                    <a:pt x="17902" y="17902"/>
                  </a:cubicBezTo>
                  <a:cubicBezTo>
                    <a:pt x="29365" y="6440"/>
                    <a:pt x="44912" y="0"/>
                    <a:pt x="6112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2592583" cy="28906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450956" y="7369441"/>
            <a:ext cx="942750" cy="749585"/>
            <a:chOff x="0" y="0"/>
            <a:chExt cx="1022256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022256" cy="812800"/>
            </a:xfrm>
            <a:custGeom>
              <a:avLst/>
              <a:gdLst/>
              <a:ahLst/>
              <a:cxnLst/>
              <a:rect l="l" t="t" r="r" b="b"/>
              <a:pathLst>
                <a:path w="1022256" h="812800">
                  <a:moveTo>
                    <a:pt x="511128" y="0"/>
                  </a:moveTo>
                  <a:cubicBezTo>
                    <a:pt x="228840" y="0"/>
                    <a:pt x="0" y="181951"/>
                    <a:pt x="0" y="406400"/>
                  </a:cubicBezTo>
                  <a:cubicBezTo>
                    <a:pt x="0" y="630849"/>
                    <a:pt x="228840" y="812800"/>
                    <a:pt x="511128" y="812800"/>
                  </a:cubicBezTo>
                  <a:cubicBezTo>
                    <a:pt x="793416" y="812800"/>
                    <a:pt x="1022256" y="630849"/>
                    <a:pt x="1022256" y="406400"/>
                  </a:cubicBezTo>
                  <a:cubicBezTo>
                    <a:pt x="1022256" y="181951"/>
                    <a:pt x="793416" y="0"/>
                    <a:pt x="51112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95836" y="47625"/>
              <a:ext cx="830583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057138" y="8504371"/>
            <a:ext cx="12666187" cy="1272624"/>
            <a:chOff x="0" y="0"/>
            <a:chExt cx="2592583" cy="26048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592583" cy="260488"/>
            </a:xfrm>
            <a:custGeom>
              <a:avLst/>
              <a:gdLst/>
              <a:ahLst/>
              <a:cxnLst/>
              <a:rect l="l" t="t" r="r" b="b"/>
              <a:pathLst>
                <a:path w="2592583" h="260488">
                  <a:moveTo>
                    <a:pt x="61123" y="0"/>
                  </a:moveTo>
                  <a:lnTo>
                    <a:pt x="2531461" y="0"/>
                  </a:lnTo>
                  <a:cubicBezTo>
                    <a:pt x="2547671" y="0"/>
                    <a:pt x="2563218" y="6440"/>
                    <a:pt x="2574681" y="17902"/>
                  </a:cubicBezTo>
                  <a:cubicBezTo>
                    <a:pt x="2586144" y="29365"/>
                    <a:pt x="2592583" y="44912"/>
                    <a:pt x="2592583" y="61123"/>
                  </a:cubicBezTo>
                  <a:lnTo>
                    <a:pt x="2592583" y="199365"/>
                  </a:lnTo>
                  <a:cubicBezTo>
                    <a:pt x="2592583" y="215576"/>
                    <a:pt x="2586144" y="231122"/>
                    <a:pt x="2574681" y="242585"/>
                  </a:cubicBezTo>
                  <a:cubicBezTo>
                    <a:pt x="2563218" y="254048"/>
                    <a:pt x="2547671" y="260488"/>
                    <a:pt x="2531461" y="260488"/>
                  </a:cubicBezTo>
                  <a:lnTo>
                    <a:pt x="61123" y="260488"/>
                  </a:lnTo>
                  <a:cubicBezTo>
                    <a:pt x="44912" y="260488"/>
                    <a:pt x="29365" y="254048"/>
                    <a:pt x="17902" y="242585"/>
                  </a:cubicBezTo>
                  <a:cubicBezTo>
                    <a:pt x="6440" y="231122"/>
                    <a:pt x="0" y="215576"/>
                    <a:pt x="0" y="199365"/>
                  </a:cubicBezTo>
                  <a:lnTo>
                    <a:pt x="0" y="61123"/>
                  </a:lnTo>
                  <a:cubicBezTo>
                    <a:pt x="0" y="44912"/>
                    <a:pt x="6440" y="29365"/>
                    <a:pt x="17902" y="17902"/>
                  </a:cubicBezTo>
                  <a:cubicBezTo>
                    <a:pt x="29365" y="6440"/>
                    <a:pt x="44912" y="0"/>
                    <a:pt x="61123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2592583" cy="28906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450956" y="8818696"/>
            <a:ext cx="942750" cy="749585"/>
            <a:chOff x="0" y="0"/>
            <a:chExt cx="1022256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022256" cy="812800"/>
            </a:xfrm>
            <a:custGeom>
              <a:avLst/>
              <a:gdLst/>
              <a:ahLst/>
              <a:cxnLst/>
              <a:rect l="l" t="t" r="r" b="b"/>
              <a:pathLst>
                <a:path w="1022256" h="812800">
                  <a:moveTo>
                    <a:pt x="511128" y="0"/>
                  </a:moveTo>
                  <a:cubicBezTo>
                    <a:pt x="228840" y="0"/>
                    <a:pt x="0" y="181951"/>
                    <a:pt x="0" y="406400"/>
                  </a:cubicBezTo>
                  <a:cubicBezTo>
                    <a:pt x="0" y="630849"/>
                    <a:pt x="228840" y="812800"/>
                    <a:pt x="511128" y="812800"/>
                  </a:cubicBezTo>
                  <a:cubicBezTo>
                    <a:pt x="793416" y="812800"/>
                    <a:pt x="1022256" y="630849"/>
                    <a:pt x="1022256" y="406400"/>
                  </a:cubicBezTo>
                  <a:cubicBezTo>
                    <a:pt x="1022256" y="181951"/>
                    <a:pt x="793416" y="0"/>
                    <a:pt x="51112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95836" y="47625"/>
              <a:ext cx="830583" cy="68897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17674380" y="8710688"/>
            <a:ext cx="442747" cy="24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02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620148" y="559498"/>
            <a:ext cx="958096" cy="69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  <a:spcBef>
                <a:spcPct val="0"/>
              </a:spcBef>
            </a:pPr>
            <a:r>
              <a:rPr lang="en-US" sz="4099" b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093962" y="1826886"/>
            <a:ext cx="6343299" cy="57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기업 소개 및 프로젝트 목표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274203" y="1826886"/>
            <a:ext cx="1296256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5"/>
              </a:lnSpc>
              <a:spcBef>
                <a:spcPct val="0"/>
              </a:spcBef>
            </a:pPr>
            <a:r>
              <a:rPr lang="en-US" sz="3082" b="1">
                <a:solidFill>
                  <a:srgbClr val="3A6AD6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01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093962" y="3194523"/>
            <a:ext cx="6343299" cy="57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데이터 소개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274203" y="3227318"/>
            <a:ext cx="1296256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5"/>
              </a:lnSpc>
              <a:spcBef>
                <a:spcPct val="0"/>
              </a:spcBef>
            </a:pPr>
            <a:r>
              <a:rPr lang="en-US" sz="3082" b="1">
                <a:solidFill>
                  <a:srgbClr val="3A6AD6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02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5093962" y="4640862"/>
            <a:ext cx="6343299" cy="58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데이터 EDA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3274203" y="4591248"/>
            <a:ext cx="1296256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5"/>
              </a:lnSpc>
              <a:spcBef>
                <a:spcPct val="0"/>
              </a:spcBef>
            </a:pPr>
            <a:r>
              <a:rPr lang="en-US" sz="3082" b="1">
                <a:solidFill>
                  <a:srgbClr val="3A6AD6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03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093962" y="6071066"/>
            <a:ext cx="6343299" cy="58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머신러닝 모델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274203" y="6020216"/>
            <a:ext cx="1296256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5"/>
              </a:lnSpc>
              <a:spcBef>
                <a:spcPct val="0"/>
              </a:spcBef>
            </a:pPr>
            <a:r>
              <a:rPr lang="en-US" sz="3082" b="1">
                <a:solidFill>
                  <a:srgbClr val="3A6AD6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04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093962" y="7391384"/>
            <a:ext cx="6343299" cy="58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대시보드 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3274203" y="7441958"/>
            <a:ext cx="1296256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5"/>
              </a:lnSpc>
              <a:spcBef>
                <a:spcPct val="0"/>
              </a:spcBef>
            </a:pPr>
            <a:r>
              <a:rPr lang="en-US" sz="3082" b="1">
                <a:solidFill>
                  <a:srgbClr val="3A6AD6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05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5093962" y="8762540"/>
            <a:ext cx="6343299" cy="587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액션플랜 및 결론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274203" y="8847271"/>
            <a:ext cx="1296256" cy="505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5"/>
              </a:lnSpc>
              <a:spcBef>
                <a:spcPct val="0"/>
              </a:spcBef>
            </a:pPr>
            <a:r>
              <a:rPr lang="en-US" sz="3082" b="1">
                <a:solidFill>
                  <a:srgbClr val="3A6AD6"/>
                </a:solidFill>
                <a:latin typeface="프리젠테이션 7 Bold" pitchFamily="2" charset="-127"/>
                <a:ea typeface="프리젠테이션 7 Bold" pitchFamily="2" charset="-127"/>
                <a:cs typeface="Poppins Bold"/>
                <a:sym typeface="Poppins Bold"/>
              </a:rPr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0232" y="2132510"/>
            <a:ext cx="11927535" cy="5309961"/>
          </a:xfrm>
          <a:custGeom>
            <a:avLst/>
            <a:gdLst/>
            <a:ahLst/>
            <a:cxnLst/>
            <a:rect l="l" t="t" r="r" b="b"/>
            <a:pathLst>
              <a:path w="11927535" h="5309961">
                <a:moveTo>
                  <a:pt x="0" y="0"/>
                </a:moveTo>
                <a:lnTo>
                  <a:pt x="11927535" y="0"/>
                </a:lnTo>
                <a:lnTo>
                  <a:pt x="11927535" y="5309960"/>
                </a:lnTo>
                <a:lnTo>
                  <a:pt x="0" y="530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074" r="-26083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56906" y="1215390"/>
            <a:ext cx="10501694" cy="39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3) Distance From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Home이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멀수록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높다</a:t>
            </a:r>
            <a:endParaRPr lang="en-US" sz="2600" spc="156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63191" y="7886700"/>
            <a:ext cx="11399955" cy="112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직장에서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집까지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거리가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멀수록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약 </a:t>
            </a:r>
            <a:r>
              <a:rPr lang="en-US" sz="2600" spc="135" dirty="0">
                <a:solidFill>
                  <a:srgbClr val="FF3131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10%p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상승</a:t>
            </a:r>
            <a:endParaRPr lang="en-US" sz="2600" spc="135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집에서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먼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집단의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이탈률은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가까운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집단에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비해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약 </a:t>
            </a:r>
            <a:r>
              <a:rPr lang="en-US" sz="2600" spc="135" dirty="0">
                <a:solidFill>
                  <a:srgbClr val="FF3131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60.5%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더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높음</a:t>
            </a:r>
            <a:endParaRPr lang="en-US" sz="2600" spc="135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8392324" y="2703609"/>
            <a:ext cx="1908590" cy="1192973"/>
          </a:xfrm>
          <a:prstGeom prst="line">
            <a:avLst/>
          </a:prstGeom>
          <a:ln w="38100" cap="flat">
            <a:solidFill>
              <a:srgbClr val="A6B8E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29585" y="2882037"/>
            <a:ext cx="2312558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b="1" spc="10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약 10%p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934990" y="536229"/>
            <a:ext cx="5967009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인구통계학적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10" name="Group 26">
            <a:extLst>
              <a:ext uri="{FF2B5EF4-FFF2-40B4-BE49-F238E27FC236}">
                <a16:creationId xmlns:a16="http://schemas.microsoft.com/office/drawing/2014/main" id="{401B5E1F-8726-3781-8015-4003E586DB7A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1AB6F8B6-33A3-7256-C00A-ED788FDFE9B4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20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2" name="TextBox 28">
              <a:extLst>
                <a:ext uri="{FF2B5EF4-FFF2-40B4-BE49-F238E27FC236}">
                  <a16:creationId xmlns:a16="http://schemas.microsoft.com/office/drawing/2014/main" id="{80359AA2-7160-7B90-1215-B761A57A92A5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78018" y="3210797"/>
            <a:ext cx="14903641" cy="5113637"/>
          </a:xfrm>
          <a:custGeom>
            <a:avLst/>
            <a:gdLst/>
            <a:ahLst/>
            <a:cxnLst/>
            <a:rect l="l" t="t" r="r" b="b"/>
            <a:pathLst>
              <a:path w="14903641" h="5113637">
                <a:moveTo>
                  <a:pt x="0" y="0"/>
                </a:moveTo>
                <a:lnTo>
                  <a:pt x="14903642" y="0"/>
                </a:lnTo>
                <a:lnTo>
                  <a:pt x="14903642" y="5113637"/>
                </a:lnTo>
                <a:lnTo>
                  <a:pt x="0" y="51136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426" b="-9361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78018" y="4910914"/>
            <a:ext cx="14921107" cy="0"/>
          </a:xfrm>
          <a:prstGeom prst="line">
            <a:avLst/>
          </a:prstGeom>
          <a:ln w="571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2187" y="1215107"/>
            <a:ext cx="17014373" cy="396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4) Distance From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Home이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멀수록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집단의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Enviroment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Satisfaction가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집단에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비해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것이다</a:t>
            </a:r>
            <a:endParaRPr lang="en-US" sz="2600" spc="156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975687" y="2647476"/>
            <a:ext cx="525899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800" b="1" spc="145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964356" y="2647476"/>
            <a:ext cx="644723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800" b="1" spc="145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Yes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85692" y="5195870"/>
            <a:ext cx="600432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1400" b="1" spc="72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1-5km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0990" y="5195870"/>
            <a:ext cx="714375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1400" b="1" spc="72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6-10km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96071" y="5195870"/>
            <a:ext cx="111457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1400" b="1" spc="72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11-20km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03099" y="5195870"/>
            <a:ext cx="639366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1400" b="1" spc="72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21+km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455804" y="4555569"/>
            <a:ext cx="600432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1400" b="1" spc="72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1-5km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49981" y="4555569"/>
            <a:ext cx="714375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1400" b="1" spc="72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6-10km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80428" y="4555569"/>
            <a:ext cx="1114571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1400" b="1" spc="72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11-20km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923182" y="4555569"/>
            <a:ext cx="639366" cy="19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0"/>
              </a:lnSpc>
              <a:spcBef>
                <a:spcPct val="0"/>
              </a:spcBef>
            </a:pPr>
            <a:r>
              <a:rPr lang="en-US" sz="1400" b="1" spc="72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21+km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75465" y="4697871"/>
            <a:ext cx="1360830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800" b="1" spc="145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2.72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552443" y="8343900"/>
            <a:ext cx="11806721" cy="1129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Distance From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Home이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멀수록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집단이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집단보다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Enviroment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Satisfaction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점수가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평균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대비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낮음</a:t>
            </a:r>
            <a:endParaRPr lang="en-US" sz="2600" spc="135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43077" y="534889"/>
            <a:ext cx="6563710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인구통계학적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20" name="Group 26">
            <a:extLst>
              <a:ext uri="{FF2B5EF4-FFF2-40B4-BE49-F238E27FC236}">
                <a16:creationId xmlns:a16="http://schemas.microsoft.com/office/drawing/2014/main" id="{0775B2B8-46D5-7F47-5722-77DDEFE867E7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8AAFE20F-BE5A-E9F4-CE89-90B758CFDB2F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21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F54DA280-93B4-4AC5-022D-798BA971267B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64850" y="2403537"/>
            <a:ext cx="10071307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1) Maritial Status가 Single 일수록 이탈률이 높다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29042" y="510540"/>
            <a:ext cx="7193878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결과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인구통계학적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950676" y="5222937"/>
            <a:ext cx="11614488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2-1)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이탈자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집단과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집단의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Distance From Home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거리의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차이가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있을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것이다</a:t>
            </a:r>
            <a:endParaRPr lang="en-US" sz="2400" b="1" spc="124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12000473" y="8572500"/>
            <a:ext cx="4779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1531080" y="7109839"/>
            <a:ext cx="3086100" cy="780098"/>
            <a:chOff x="0" y="0"/>
            <a:chExt cx="812800" cy="20545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05458"/>
            </a:xfrm>
            <a:custGeom>
              <a:avLst/>
              <a:gdLst/>
              <a:ahLst/>
              <a:cxnLst/>
              <a:rect l="l" t="t" r="r" b="b"/>
              <a:pathLst>
                <a:path w="812800" h="205458">
                  <a:moveTo>
                    <a:pt x="0" y="0"/>
                  </a:moveTo>
                  <a:lnTo>
                    <a:pt x="812800" y="0"/>
                  </a:lnTo>
                  <a:lnTo>
                    <a:pt x="812800" y="205458"/>
                  </a:lnTo>
                  <a:lnTo>
                    <a:pt x="0" y="205458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→ 가설 채택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812800" cy="18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13" name="AutoShape 13"/>
          <p:cNvSpPr/>
          <p:nvPr/>
        </p:nvSpPr>
        <p:spPr>
          <a:xfrm>
            <a:off x="15240000" y="2814448"/>
            <a:ext cx="4779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12000473" y="3300315"/>
            <a:ext cx="4779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2206876" y="3099338"/>
            <a:ext cx="219515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 채택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58101" y="5945505"/>
            <a:ext cx="13958299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2-2) Distance From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Home이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멀수록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집단의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</a:p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  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Enviroment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Satisfaction가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집단에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비해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낮을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것이다</a:t>
            </a:r>
            <a:endParaRPr lang="en-US" sz="2400" b="1" spc="124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164850" y="4450692"/>
            <a:ext cx="1050169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2) Distance From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Home이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멀수록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높다</a:t>
            </a:r>
            <a:endParaRPr lang="en-US" sz="2400" b="1" spc="124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5" name="AutoShape 25"/>
          <p:cNvSpPr/>
          <p:nvPr/>
        </p:nvSpPr>
        <p:spPr>
          <a:xfrm>
            <a:off x="12000473" y="6789705"/>
            <a:ext cx="4779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7D1C1DB0-AC9C-74DA-60EF-A8635D251C9B}"/>
              </a:ext>
            </a:extLst>
          </p:cNvPr>
          <p:cNvGrpSpPr/>
          <p:nvPr/>
        </p:nvGrpSpPr>
        <p:grpSpPr>
          <a:xfrm>
            <a:off x="11531080" y="2679549"/>
            <a:ext cx="3086100" cy="780098"/>
            <a:chOff x="0" y="0"/>
            <a:chExt cx="812800" cy="205458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54A08118-562C-BD37-E039-A64F27BA13EC}"/>
                </a:ext>
              </a:extLst>
            </p:cNvPr>
            <p:cNvSpPr/>
            <p:nvPr/>
          </p:nvSpPr>
          <p:spPr>
            <a:xfrm>
              <a:off x="0" y="0"/>
              <a:ext cx="812800" cy="205458"/>
            </a:xfrm>
            <a:custGeom>
              <a:avLst/>
              <a:gdLst/>
              <a:ahLst/>
              <a:cxnLst/>
              <a:rect l="l" t="t" r="r" b="b"/>
              <a:pathLst>
                <a:path w="812800" h="205458">
                  <a:moveTo>
                    <a:pt x="0" y="0"/>
                  </a:moveTo>
                  <a:lnTo>
                    <a:pt x="812800" y="0"/>
                  </a:lnTo>
                  <a:lnTo>
                    <a:pt x="812800" y="205458"/>
                  </a:lnTo>
                  <a:lnTo>
                    <a:pt x="0" y="205458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→ 가설 채택</a:t>
              </a: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A4C2DEC9-6DC5-D835-0F65-3B8F5BD5155E}"/>
                </a:ext>
              </a:extLst>
            </p:cNvPr>
            <p:cNvSpPr txBox="1"/>
            <p:nvPr/>
          </p:nvSpPr>
          <p:spPr>
            <a:xfrm>
              <a:off x="0" y="19050"/>
              <a:ext cx="812800" cy="18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36" name="Group 26">
            <a:extLst>
              <a:ext uri="{FF2B5EF4-FFF2-40B4-BE49-F238E27FC236}">
                <a16:creationId xmlns:a16="http://schemas.microsoft.com/office/drawing/2014/main" id="{DEECE337-2411-B5AD-9AF6-7E67B451187E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17178E19-08ED-0748-ACBD-945592B77E52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22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426F8A56-156E-24EF-04EF-6820ACE687E7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429000" y="2117680"/>
            <a:ext cx="11770699" cy="6407620"/>
          </a:xfrm>
          <a:custGeom>
            <a:avLst/>
            <a:gdLst/>
            <a:ahLst/>
            <a:cxnLst/>
            <a:rect l="l" t="t" r="r" b="b"/>
            <a:pathLst>
              <a:path w="12027763" h="6407620">
                <a:moveTo>
                  <a:pt x="0" y="0"/>
                </a:moveTo>
                <a:lnTo>
                  <a:pt x="12027762" y="0"/>
                </a:lnTo>
                <a:lnTo>
                  <a:pt x="12027762" y="6407620"/>
                </a:lnTo>
                <a:lnTo>
                  <a:pt x="0" y="64076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208" t="-4110" b="-302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0388" y="1211820"/>
            <a:ext cx="14399172" cy="39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1) Years At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Company가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낮을수록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높다</a:t>
            </a:r>
            <a:endParaRPr lang="en-US" sz="2600" spc="156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639690" y="8962603"/>
            <a:ext cx="13349318" cy="371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  <a:spcBef>
                <a:spcPct val="0"/>
              </a:spcBef>
            </a:pP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입사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초기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직원들의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높은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편이다</a:t>
            </a:r>
            <a:endParaRPr lang="en-US" sz="2600" spc="135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23561" y="525780"/>
            <a:ext cx="6563710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직무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8" name="Group 26">
            <a:extLst>
              <a:ext uri="{FF2B5EF4-FFF2-40B4-BE49-F238E27FC236}">
                <a16:creationId xmlns:a16="http://schemas.microsoft.com/office/drawing/2014/main" id="{547F0901-06A9-0796-0EEB-A10CF077C0FC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9" name="Freeform 27">
              <a:extLst>
                <a:ext uri="{FF2B5EF4-FFF2-40B4-BE49-F238E27FC236}">
                  <a16:creationId xmlns:a16="http://schemas.microsoft.com/office/drawing/2014/main" id="{004E9274-A18A-3A8D-AEE0-E5BF47FD1738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23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0" name="TextBox 28">
              <a:extLst>
                <a:ext uri="{FF2B5EF4-FFF2-40B4-BE49-F238E27FC236}">
                  <a16:creationId xmlns:a16="http://schemas.microsoft.com/office/drawing/2014/main" id="{73C8B6E3-904E-0631-3E86-3D9ECEE1C6C4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30398" y="3302635"/>
            <a:ext cx="15627204" cy="3462161"/>
          </a:xfrm>
          <a:custGeom>
            <a:avLst/>
            <a:gdLst/>
            <a:ahLst/>
            <a:cxnLst/>
            <a:rect l="l" t="t" r="r" b="b"/>
            <a:pathLst>
              <a:path w="15627204" h="3462161">
                <a:moveTo>
                  <a:pt x="0" y="0"/>
                </a:moveTo>
                <a:lnTo>
                  <a:pt x="15627204" y="0"/>
                </a:lnTo>
                <a:lnTo>
                  <a:pt x="15627204" y="3462160"/>
                </a:lnTo>
                <a:lnTo>
                  <a:pt x="0" y="346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30" t="-129673" r="-19833" b="-112954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91141" y="1201768"/>
            <a:ext cx="7495659" cy="39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2)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JobLevel이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낮을수록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높다</a:t>
            </a:r>
            <a:endParaRPr lang="en-US" sz="2600" spc="156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493084" y="2324100"/>
            <a:ext cx="1257180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800" b="1" spc="145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LV.1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08989" y="2324100"/>
            <a:ext cx="1257180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800" b="1" spc="145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LV.2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723669" y="2324100"/>
            <a:ext cx="1257180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800" b="1" spc="145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LV.3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024480" y="2324100"/>
            <a:ext cx="1257180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800" b="1" spc="145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LV.4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63470" y="7623810"/>
            <a:ext cx="10961059" cy="1170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회사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전체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평균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*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보다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Level1의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이탈율이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두배이다</a:t>
            </a:r>
            <a:endParaRPr lang="en-US" sz="2600" spc="124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JobLevel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1의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이탈률은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평균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이탈률보다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약 </a:t>
            </a:r>
            <a:r>
              <a:rPr lang="en-US" sz="2800" b="1" spc="124" dirty="0">
                <a:solidFill>
                  <a:srgbClr val="FF3131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39.2%</a:t>
            </a:r>
            <a:r>
              <a:rPr lang="en-US" sz="2800" b="1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더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높다</a:t>
            </a:r>
            <a:endParaRPr lang="en-US" sz="2600" spc="124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658600" y="9267159"/>
            <a:ext cx="5776603" cy="23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59"/>
              </a:lnSpc>
              <a:spcBef>
                <a:spcPct val="0"/>
              </a:spcBef>
            </a:pPr>
            <a:r>
              <a:rPr lang="en-US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* </a:t>
            </a:r>
            <a:r>
              <a:rPr lang="en-US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회사</a:t>
            </a:r>
            <a:r>
              <a:rPr lang="en-US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전체</a:t>
            </a:r>
            <a:r>
              <a:rPr lang="en-US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</a:t>
            </a:r>
            <a:r>
              <a:rPr lang="en-US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16% / </a:t>
            </a:r>
            <a:r>
              <a:rPr lang="en-US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전체</a:t>
            </a:r>
            <a:r>
              <a:rPr lang="en-US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</a:t>
            </a:r>
            <a:r>
              <a:rPr lang="en-US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23%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63156" y="525780"/>
            <a:ext cx="6563710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직무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13" name="Group 26">
            <a:extLst>
              <a:ext uri="{FF2B5EF4-FFF2-40B4-BE49-F238E27FC236}">
                <a16:creationId xmlns:a16="http://schemas.microsoft.com/office/drawing/2014/main" id="{3A73392C-DEEA-5DF1-761F-7E1D22269FC4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4" name="Freeform 27">
              <a:extLst>
                <a:ext uri="{FF2B5EF4-FFF2-40B4-BE49-F238E27FC236}">
                  <a16:creationId xmlns:a16="http://schemas.microsoft.com/office/drawing/2014/main" id="{34B1F848-2751-5124-A6A8-CF8C83EDEDD9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24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5" name="TextBox 28">
              <a:extLst>
                <a:ext uri="{FF2B5EF4-FFF2-40B4-BE49-F238E27FC236}">
                  <a16:creationId xmlns:a16="http://schemas.microsoft.com/office/drawing/2014/main" id="{49C1B41A-9DF4-8A6A-62DF-26B5C1BA9B02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284810" y="6075347"/>
            <a:ext cx="6837258" cy="3259153"/>
          </a:xfrm>
          <a:custGeom>
            <a:avLst/>
            <a:gdLst/>
            <a:ahLst/>
            <a:cxnLst/>
            <a:rect l="l" t="t" r="r" b="b"/>
            <a:pathLst>
              <a:path w="6837258" h="3259153">
                <a:moveTo>
                  <a:pt x="0" y="0"/>
                </a:moveTo>
                <a:lnTo>
                  <a:pt x="6837257" y="0"/>
                </a:lnTo>
                <a:lnTo>
                  <a:pt x="6837257" y="3259153"/>
                </a:lnTo>
                <a:lnTo>
                  <a:pt x="0" y="32591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826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114302" y="6057888"/>
            <a:ext cx="6719813" cy="3249575"/>
          </a:xfrm>
          <a:custGeom>
            <a:avLst/>
            <a:gdLst/>
            <a:ahLst/>
            <a:cxnLst/>
            <a:rect l="l" t="t" r="r" b="b"/>
            <a:pathLst>
              <a:path w="6719813" h="3249575">
                <a:moveTo>
                  <a:pt x="0" y="0"/>
                </a:moveTo>
                <a:lnTo>
                  <a:pt x="6719813" y="0"/>
                </a:lnTo>
                <a:lnTo>
                  <a:pt x="6719813" y="3249574"/>
                </a:lnTo>
                <a:lnTo>
                  <a:pt x="0" y="32495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272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016606" y="2495015"/>
            <a:ext cx="6254788" cy="3040022"/>
          </a:xfrm>
          <a:custGeom>
            <a:avLst/>
            <a:gdLst/>
            <a:ahLst/>
            <a:cxnLst/>
            <a:rect l="l" t="t" r="r" b="b"/>
            <a:pathLst>
              <a:path w="6254788" h="3040022">
                <a:moveTo>
                  <a:pt x="0" y="0"/>
                </a:moveTo>
                <a:lnTo>
                  <a:pt x="6254787" y="0"/>
                </a:lnTo>
                <a:lnTo>
                  <a:pt x="6254787" y="3040021"/>
                </a:lnTo>
                <a:lnTo>
                  <a:pt x="0" y="3040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731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8753" y="1212667"/>
            <a:ext cx="10087887" cy="39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3) Years With Curr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Manager가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낮을수록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높다</a:t>
            </a:r>
            <a:endParaRPr lang="en-US" sz="2600" spc="156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647593" y="2079031"/>
            <a:ext cx="666409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"/>
              </a:lnSpc>
              <a:spcBef>
                <a:spcPct val="0"/>
              </a:spcBef>
            </a:pPr>
            <a:r>
              <a:rPr lang="en-US" sz="2000" b="1" spc="83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z="2000" b="1" spc="83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b="1" spc="83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전체</a:t>
            </a:r>
            <a:r>
              <a:rPr lang="en-US" sz="2000" b="1" spc="83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b="1" spc="83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집단</a:t>
            </a:r>
            <a:endParaRPr lang="en-US" sz="2000" b="1" spc="83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03703" y="5736631"/>
            <a:ext cx="666409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"/>
              </a:lnSpc>
              <a:spcBef>
                <a:spcPct val="0"/>
              </a:spcBef>
            </a:pPr>
            <a:r>
              <a:rPr lang="en-US" sz="2000" b="1" spc="83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z="2000" b="1" spc="83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b="1" spc="83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</a:t>
            </a:r>
            <a:r>
              <a:rPr lang="en-US" sz="2000" b="1" spc="83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b="1" spc="83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집단</a:t>
            </a:r>
            <a:endParaRPr lang="en-US" sz="2000" b="1" spc="83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42161" y="5736631"/>
            <a:ext cx="6664097" cy="230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9"/>
              </a:lnSpc>
              <a:spcBef>
                <a:spcPct val="0"/>
              </a:spcBef>
            </a:pPr>
            <a:r>
              <a:rPr lang="en-US" sz="2000" b="1" spc="83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z="2000" b="1" spc="83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b="1" spc="83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000" b="1" spc="83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b="1" spc="83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집단</a:t>
            </a:r>
            <a:endParaRPr lang="en-US" sz="2000" b="1" spc="83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15393" y="525780"/>
            <a:ext cx="6563710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직무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12" name="Group 26">
            <a:extLst>
              <a:ext uri="{FF2B5EF4-FFF2-40B4-BE49-F238E27FC236}">
                <a16:creationId xmlns:a16="http://schemas.microsoft.com/office/drawing/2014/main" id="{39C9FF01-DA1D-8178-98AD-766887C25A10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BC0DAE45-4DEE-775E-0347-014239522001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25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4" name="TextBox 28">
              <a:extLst>
                <a:ext uri="{FF2B5EF4-FFF2-40B4-BE49-F238E27FC236}">
                  <a16:creationId xmlns:a16="http://schemas.microsoft.com/office/drawing/2014/main" id="{A8C010B1-456F-F3D8-EB24-DFBF789CBCAA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429000" y="1951372"/>
            <a:ext cx="11301259" cy="5986173"/>
          </a:xfrm>
          <a:custGeom>
            <a:avLst/>
            <a:gdLst/>
            <a:ahLst/>
            <a:cxnLst/>
            <a:rect l="l" t="t" r="r" b="b"/>
            <a:pathLst>
              <a:path w="11301259" h="5986173">
                <a:moveTo>
                  <a:pt x="0" y="0"/>
                </a:moveTo>
                <a:lnTo>
                  <a:pt x="11301259" y="0"/>
                </a:lnTo>
                <a:lnTo>
                  <a:pt x="11301259" y="5986172"/>
                </a:lnTo>
                <a:lnTo>
                  <a:pt x="0" y="5986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14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0371" y="1224896"/>
            <a:ext cx="10838269" cy="39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4) Years Since Last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Promotion이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낮을수록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높다</a:t>
            </a:r>
            <a:endParaRPr lang="en-US" sz="2600" spc="156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057400" y="8396793"/>
            <a:ext cx="14723513" cy="111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0"/>
              </a:lnSpc>
            </a:pP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진급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후 0년차의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이탈률은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50.67%로,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평균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23%보다</a:t>
            </a:r>
            <a:r>
              <a:rPr lang="en-US" sz="2600" spc="135" dirty="0">
                <a:solidFill>
                  <a:srgbClr val="FF3131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spc="135" dirty="0">
                <a:solidFill>
                  <a:srgbClr val="FF3131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27.7%p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높음</a:t>
            </a:r>
            <a:endParaRPr lang="en-US" sz="2600" spc="135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2860"/>
              </a:lnSpc>
            </a:pP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진급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후 0년차의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이탈률은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평균보다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spc="135" dirty="0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약 1.2</a:t>
            </a:r>
            <a:r>
              <a:rPr lang="ko-KR" altLang="en-US" sz="2800" spc="135" dirty="0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배</a:t>
            </a:r>
            <a:r>
              <a:rPr lang="en-US" sz="2800" spc="135" dirty="0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더 높</a:t>
            </a:r>
            <a:r>
              <a:rPr lang="ko-KR" altLang="en-US" sz="2600" spc="135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음</a:t>
            </a:r>
            <a:endParaRPr lang="en-US" sz="2600" spc="135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  <a:p>
            <a:pPr algn="ctr">
              <a:lnSpc>
                <a:spcPts val="2860"/>
              </a:lnSpc>
              <a:spcBef>
                <a:spcPct val="0"/>
              </a:spcBef>
            </a:pPr>
            <a:endParaRPr lang="en-US" sz="2600" spc="135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7011" y="531185"/>
            <a:ext cx="6563710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직무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9ECD45B3-B40D-E022-D15B-7E42EC922B8B}"/>
              </a:ext>
            </a:extLst>
          </p:cNvPr>
          <p:cNvSpPr txBox="1"/>
          <p:nvPr/>
        </p:nvSpPr>
        <p:spPr>
          <a:xfrm>
            <a:off x="11582954" y="9334500"/>
            <a:ext cx="5776603" cy="23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759"/>
              </a:lnSpc>
              <a:spcBef>
                <a:spcPct val="0"/>
              </a:spcBef>
            </a:pP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*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회사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전체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16% /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청년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전체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000" spc="83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이탈률</a:t>
            </a:r>
            <a:r>
              <a:rPr lang="en-US" sz="2000" spc="83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23%</a:t>
            </a:r>
          </a:p>
        </p:txBody>
      </p:sp>
      <p:grpSp>
        <p:nvGrpSpPr>
          <p:cNvPr id="10" name="Group 26">
            <a:extLst>
              <a:ext uri="{FF2B5EF4-FFF2-40B4-BE49-F238E27FC236}">
                <a16:creationId xmlns:a16="http://schemas.microsoft.com/office/drawing/2014/main" id="{6E1F46EA-54F6-57EF-52D9-448206C036A7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42EF640B-8A6D-9964-5A2E-22ABBACF2B69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26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2" name="TextBox 28">
              <a:extLst>
                <a:ext uri="{FF2B5EF4-FFF2-40B4-BE49-F238E27FC236}">
                  <a16:creationId xmlns:a16="http://schemas.microsoft.com/office/drawing/2014/main" id="{19559068-44C5-6746-4E57-4B081CCCC534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29000" y="1927069"/>
            <a:ext cx="1140835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1) Years At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Company이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낮을수록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높다</a:t>
            </a:r>
            <a:endParaRPr lang="en-US" sz="2400" b="1" spc="124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44282" y="541020"/>
            <a:ext cx="7193878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결과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직무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429000" y="3814924"/>
            <a:ext cx="6646837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2) Job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Level이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낮을수록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높다</a:t>
            </a:r>
            <a:endParaRPr lang="en-US" sz="2400" b="1" spc="124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429000" y="5676900"/>
            <a:ext cx="889798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3) Years With Curr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Manager가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낮을수록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높다</a:t>
            </a:r>
            <a:endParaRPr lang="en-US" sz="2400" b="1" spc="124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429000" y="7505700"/>
            <a:ext cx="1096978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4) Years Since Last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Promotion이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낮을수록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이탈률이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높다</a:t>
            </a:r>
            <a:endParaRPr lang="en-US" sz="2400" b="1" spc="124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1989649" y="8657273"/>
            <a:ext cx="4779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196052" y="8456295"/>
            <a:ext cx="219515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 채택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1989649" y="6674028"/>
            <a:ext cx="4779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196052" y="6473050"/>
            <a:ext cx="219515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 채택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1989649" y="4788855"/>
            <a:ext cx="4779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196052" y="4587877"/>
            <a:ext cx="219515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 채택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1989649" y="2903857"/>
            <a:ext cx="4779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2196052" y="2702880"/>
            <a:ext cx="219515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 채택</a:t>
            </a:r>
          </a:p>
        </p:txBody>
      </p:sp>
      <p:grpSp>
        <p:nvGrpSpPr>
          <p:cNvPr id="27" name="Group 10">
            <a:extLst>
              <a:ext uri="{FF2B5EF4-FFF2-40B4-BE49-F238E27FC236}">
                <a16:creationId xmlns:a16="http://schemas.microsoft.com/office/drawing/2014/main" id="{D45803A1-D9E9-93FD-627E-04A4D09A6799}"/>
              </a:ext>
            </a:extLst>
          </p:cNvPr>
          <p:cNvGrpSpPr/>
          <p:nvPr/>
        </p:nvGrpSpPr>
        <p:grpSpPr>
          <a:xfrm>
            <a:off x="11531080" y="2340118"/>
            <a:ext cx="3086100" cy="780098"/>
            <a:chOff x="0" y="0"/>
            <a:chExt cx="812800" cy="205458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1AA24A30-09FF-986E-A812-9056A7C28D9C}"/>
                </a:ext>
              </a:extLst>
            </p:cNvPr>
            <p:cNvSpPr/>
            <p:nvPr/>
          </p:nvSpPr>
          <p:spPr>
            <a:xfrm>
              <a:off x="0" y="0"/>
              <a:ext cx="812800" cy="205458"/>
            </a:xfrm>
            <a:custGeom>
              <a:avLst/>
              <a:gdLst/>
              <a:ahLst/>
              <a:cxnLst/>
              <a:rect l="l" t="t" r="r" b="b"/>
              <a:pathLst>
                <a:path w="812800" h="205458">
                  <a:moveTo>
                    <a:pt x="0" y="0"/>
                  </a:moveTo>
                  <a:lnTo>
                    <a:pt x="812800" y="0"/>
                  </a:lnTo>
                  <a:lnTo>
                    <a:pt x="812800" y="205458"/>
                  </a:lnTo>
                  <a:lnTo>
                    <a:pt x="0" y="205458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→ 가설 채택</a:t>
              </a: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6B82757A-667E-4D85-7D00-31B310AAECCF}"/>
                </a:ext>
              </a:extLst>
            </p:cNvPr>
            <p:cNvSpPr txBox="1"/>
            <p:nvPr/>
          </p:nvSpPr>
          <p:spPr>
            <a:xfrm>
              <a:off x="0" y="19050"/>
              <a:ext cx="812800" cy="18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30" name="Group 10">
            <a:extLst>
              <a:ext uri="{FF2B5EF4-FFF2-40B4-BE49-F238E27FC236}">
                <a16:creationId xmlns:a16="http://schemas.microsoft.com/office/drawing/2014/main" id="{CC5ED614-7313-C89E-0343-879C62309729}"/>
              </a:ext>
            </a:extLst>
          </p:cNvPr>
          <p:cNvGrpSpPr/>
          <p:nvPr/>
        </p:nvGrpSpPr>
        <p:grpSpPr>
          <a:xfrm>
            <a:off x="11531080" y="4158938"/>
            <a:ext cx="3086100" cy="780098"/>
            <a:chOff x="0" y="0"/>
            <a:chExt cx="812800" cy="205458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A7BF1062-431A-3F9A-A9AC-937629ED4828}"/>
                </a:ext>
              </a:extLst>
            </p:cNvPr>
            <p:cNvSpPr/>
            <p:nvPr/>
          </p:nvSpPr>
          <p:spPr>
            <a:xfrm>
              <a:off x="0" y="0"/>
              <a:ext cx="812800" cy="205458"/>
            </a:xfrm>
            <a:custGeom>
              <a:avLst/>
              <a:gdLst/>
              <a:ahLst/>
              <a:cxnLst/>
              <a:rect l="l" t="t" r="r" b="b"/>
              <a:pathLst>
                <a:path w="812800" h="205458">
                  <a:moveTo>
                    <a:pt x="0" y="0"/>
                  </a:moveTo>
                  <a:lnTo>
                    <a:pt x="812800" y="0"/>
                  </a:lnTo>
                  <a:lnTo>
                    <a:pt x="812800" y="205458"/>
                  </a:lnTo>
                  <a:lnTo>
                    <a:pt x="0" y="205458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→ 가설 채택</a:t>
              </a:r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E0E40F57-C307-D185-87AF-BF0635832B41}"/>
                </a:ext>
              </a:extLst>
            </p:cNvPr>
            <p:cNvSpPr txBox="1"/>
            <p:nvPr/>
          </p:nvSpPr>
          <p:spPr>
            <a:xfrm>
              <a:off x="0" y="19050"/>
              <a:ext cx="812800" cy="18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33" name="Group 10">
            <a:extLst>
              <a:ext uri="{FF2B5EF4-FFF2-40B4-BE49-F238E27FC236}">
                <a16:creationId xmlns:a16="http://schemas.microsoft.com/office/drawing/2014/main" id="{FC5B3A22-164E-A5C9-F3BF-39DD4DC41A9F}"/>
              </a:ext>
            </a:extLst>
          </p:cNvPr>
          <p:cNvGrpSpPr/>
          <p:nvPr/>
        </p:nvGrpSpPr>
        <p:grpSpPr>
          <a:xfrm>
            <a:off x="11531080" y="6021705"/>
            <a:ext cx="3086100" cy="780098"/>
            <a:chOff x="0" y="0"/>
            <a:chExt cx="812800" cy="205458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C208B79-8EFB-FC3D-E3F2-120E3669AEAF}"/>
                </a:ext>
              </a:extLst>
            </p:cNvPr>
            <p:cNvSpPr/>
            <p:nvPr/>
          </p:nvSpPr>
          <p:spPr>
            <a:xfrm>
              <a:off x="0" y="0"/>
              <a:ext cx="812800" cy="205458"/>
            </a:xfrm>
            <a:custGeom>
              <a:avLst/>
              <a:gdLst/>
              <a:ahLst/>
              <a:cxnLst/>
              <a:rect l="l" t="t" r="r" b="b"/>
              <a:pathLst>
                <a:path w="812800" h="205458">
                  <a:moveTo>
                    <a:pt x="0" y="0"/>
                  </a:moveTo>
                  <a:lnTo>
                    <a:pt x="812800" y="0"/>
                  </a:lnTo>
                  <a:lnTo>
                    <a:pt x="812800" y="205458"/>
                  </a:lnTo>
                  <a:lnTo>
                    <a:pt x="0" y="205458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→ 가설 채택</a:t>
              </a:r>
            </a:p>
          </p:txBody>
        </p:sp>
        <p:sp>
          <p:nvSpPr>
            <p:cNvPr id="35" name="TextBox 12">
              <a:extLst>
                <a:ext uri="{FF2B5EF4-FFF2-40B4-BE49-F238E27FC236}">
                  <a16:creationId xmlns:a16="http://schemas.microsoft.com/office/drawing/2014/main" id="{D225737B-EA66-AAA3-9A7B-DE06771AE009}"/>
                </a:ext>
              </a:extLst>
            </p:cNvPr>
            <p:cNvSpPr txBox="1"/>
            <p:nvPr/>
          </p:nvSpPr>
          <p:spPr>
            <a:xfrm>
              <a:off x="0" y="19050"/>
              <a:ext cx="812800" cy="18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36" name="Group 10">
            <a:extLst>
              <a:ext uri="{FF2B5EF4-FFF2-40B4-BE49-F238E27FC236}">
                <a16:creationId xmlns:a16="http://schemas.microsoft.com/office/drawing/2014/main" id="{DA5E239E-6F86-D8FF-23D5-D5D32150CE0D}"/>
              </a:ext>
            </a:extLst>
          </p:cNvPr>
          <p:cNvGrpSpPr/>
          <p:nvPr/>
        </p:nvGrpSpPr>
        <p:grpSpPr>
          <a:xfrm>
            <a:off x="11531081" y="6413505"/>
            <a:ext cx="3238499" cy="2278393"/>
            <a:chOff x="-40138" y="19050"/>
            <a:chExt cx="852938" cy="600071"/>
          </a:xfrm>
        </p:grpSpPr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BD17682A-85D7-F4B1-BF31-927D36C59562}"/>
                </a:ext>
              </a:extLst>
            </p:cNvPr>
            <p:cNvSpPr/>
            <p:nvPr/>
          </p:nvSpPr>
          <p:spPr>
            <a:xfrm>
              <a:off x="-40138" y="413663"/>
              <a:ext cx="812800" cy="205458"/>
            </a:xfrm>
            <a:custGeom>
              <a:avLst/>
              <a:gdLst/>
              <a:ahLst/>
              <a:cxnLst/>
              <a:rect l="l" t="t" r="r" b="b"/>
              <a:pathLst>
                <a:path w="812800" h="205458">
                  <a:moveTo>
                    <a:pt x="0" y="0"/>
                  </a:moveTo>
                  <a:lnTo>
                    <a:pt x="812800" y="0"/>
                  </a:lnTo>
                  <a:lnTo>
                    <a:pt x="812800" y="205458"/>
                  </a:lnTo>
                  <a:lnTo>
                    <a:pt x="0" y="205458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→ 가설 채택</a:t>
              </a: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35D23F45-FD9C-2FBA-98E5-5643B8B67354}"/>
                </a:ext>
              </a:extLst>
            </p:cNvPr>
            <p:cNvSpPr txBox="1"/>
            <p:nvPr/>
          </p:nvSpPr>
          <p:spPr>
            <a:xfrm>
              <a:off x="0" y="19050"/>
              <a:ext cx="812800" cy="18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39" name="Group 26">
            <a:extLst>
              <a:ext uri="{FF2B5EF4-FFF2-40B4-BE49-F238E27FC236}">
                <a16:creationId xmlns:a16="http://schemas.microsoft.com/office/drawing/2014/main" id="{338DEB19-7AB4-B181-E19C-495B1B7F78EE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8AB922DB-B3D4-620C-7722-CE61DF257F3A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27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41" name="TextBox 28">
              <a:extLst>
                <a:ext uri="{FF2B5EF4-FFF2-40B4-BE49-F238E27FC236}">
                  <a16:creationId xmlns:a16="http://schemas.microsoft.com/office/drawing/2014/main" id="{145046C3-9A42-7E6C-BA87-4516C11BFE31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726402" y="2171700"/>
            <a:ext cx="10835196" cy="6418614"/>
          </a:xfrm>
          <a:custGeom>
            <a:avLst/>
            <a:gdLst/>
            <a:ahLst/>
            <a:cxnLst/>
            <a:rect l="l" t="t" r="r" b="b"/>
            <a:pathLst>
              <a:path w="10835196" h="6418614">
                <a:moveTo>
                  <a:pt x="0" y="0"/>
                </a:moveTo>
                <a:lnTo>
                  <a:pt x="10835196" y="0"/>
                </a:lnTo>
                <a:lnTo>
                  <a:pt x="10835196" y="6418614"/>
                </a:lnTo>
                <a:lnTo>
                  <a:pt x="0" y="64186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376" r="-18088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12520" y="1199294"/>
            <a:ext cx="15794551" cy="39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1)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이탈자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집단의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Monthly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Income이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집단에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비해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것이다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" y="524510"/>
            <a:ext cx="7796557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임금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49448" y="8953500"/>
            <a:ext cx="15278966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이탈자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집단의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Monthly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Income이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spc="124" dirty="0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3,623$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로 </a:t>
            </a:r>
            <a:r>
              <a:rPr lang="en-US" sz="2800" spc="124" dirty="0" err="1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800" spc="124" dirty="0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spc="124" dirty="0" err="1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집단에</a:t>
            </a:r>
            <a:r>
              <a:rPr lang="en-US" sz="2800" spc="124" dirty="0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spc="124" dirty="0" err="1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비해</a:t>
            </a:r>
            <a:r>
              <a:rPr lang="en-US" sz="2800" spc="124" dirty="0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spc="124" dirty="0" err="1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낮았다</a:t>
            </a:r>
            <a:r>
              <a:rPr lang="en-US" sz="2800" spc="124" dirty="0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. </a:t>
            </a:r>
            <a:endParaRPr lang="en-US" sz="2600" spc="124" dirty="0">
              <a:solidFill>
                <a:srgbClr val="FF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7161303" y="2485169"/>
            <a:ext cx="4405315" cy="1276466"/>
          </a:xfrm>
          <a:prstGeom prst="line">
            <a:avLst/>
          </a:prstGeom>
          <a:ln w="38100" cap="flat">
            <a:solidFill>
              <a:srgbClr val="A6B8E4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 rot="1026698">
            <a:off x="8372426" y="2642149"/>
            <a:ext cx="2312558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2399" b="1" spc="124">
                <a:solidFill>
                  <a:srgbClr val="FF3131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23.3%</a:t>
            </a:r>
          </a:p>
        </p:txBody>
      </p:sp>
      <p:grpSp>
        <p:nvGrpSpPr>
          <p:cNvPr id="10" name="Group 26">
            <a:extLst>
              <a:ext uri="{FF2B5EF4-FFF2-40B4-BE49-F238E27FC236}">
                <a16:creationId xmlns:a16="http://schemas.microsoft.com/office/drawing/2014/main" id="{FDD6CDD8-E15C-0B1B-2533-62F7A8E4FE85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B1804777-3E69-76CD-73D0-003C2128358D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28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2" name="TextBox 28">
              <a:extLst>
                <a:ext uri="{FF2B5EF4-FFF2-40B4-BE49-F238E27FC236}">
                  <a16:creationId xmlns:a16="http://schemas.microsoft.com/office/drawing/2014/main" id="{6DAEA7A4-0B4B-AF43-6DED-CEEAE2488D6D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676400" y="8648700"/>
            <a:ext cx="15574101" cy="1018728"/>
            <a:chOff x="0" y="0"/>
            <a:chExt cx="4101821" cy="2683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1821" cy="268307"/>
            </a:xfrm>
            <a:custGeom>
              <a:avLst/>
              <a:gdLst/>
              <a:ahLst/>
              <a:cxnLst/>
              <a:rect l="l" t="t" r="r" b="b"/>
              <a:pathLst>
                <a:path w="4101821" h="268307">
                  <a:moveTo>
                    <a:pt x="0" y="0"/>
                  </a:moveTo>
                  <a:lnTo>
                    <a:pt x="4101821" y="0"/>
                  </a:lnTo>
                  <a:lnTo>
                    <a:pt x="4101821" y="268307"/>
                  </a:lnTo>
                  <a:lnTo>
                    <a:pt x="0" y="26830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ko-KR" altLang="en-US" sz="2600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101821" cy="2302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00"/>
                </a:lnSpc>
              </a:pPr>
              <a:r>
                <a:rPr lang="en-US" sz="2600" spc="124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이탈자</a:t>
              </a:r>
              <a:r>
                <a:rPr lang="en-US" sz="2600" spc="124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 </a:t>
              </a:r>
              <a:r>
                <a:rPr lang="en-US" sz="2600" spc="124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집단의</a:t>
              </a:r>
              <a:r>
                <a:rPr lang="en-US" sz="2600" spc="124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 Stock Option </a:t>
              </a:r>
              <a:r>
                <a:rPr lang="en-US" sz="2600" spc="124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Level을</a:t>
              </a:r>
              <a:r>
                <a:rPr lang="en-US" sz="2600" spc="124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 </a:t>
              </a:r>
              <a:r>
                <a:rPr lang="en-US" sz="2600" spc="124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살펴보면</a:t>
              </a:r>
              <a:r>
                <a:rPr lang="en-US" sz="2600" spc="124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, </a:t>
              </a:r>
              <a:r>
                <a:rPr lang="en-US" sz="2800" spc="124" dirty="0">
                  <a:solidFill>
                    <a:srgbClr val="FF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Level 0에 </a:t>
              </a:r>
              <a:r>
                <a:rPr lang="en-US" sz="2800" spc="124" dirty="0" err="1">
                  <a:solidFill>
                    <a:srgbClr val="FF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해당하는</a:t>
              </a:r>
              <a:r>
                <a:rPr lang="en-US" sz="2800" spc="124" dirty="0">
                  <a:solidFill>
                    <a:srgbClr val="FF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 </a:t>
              </a:r>
              <a:r>
                <a:rPr lang="en-US" sz="2800" spc="124" dirty="0" err="1">
                  <a:solidFill>
                    <a:srgbClr val="FF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사람의</a:t>
              </a:r>
              <a:r>
                <a:rPr lang="en-US" sz="2800" spc="124" dirty="0">
                  <a:solidFill>
                    <a:srgbClr val="FF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 </a:t>
              </a:r>
              <a:r>
                <a:rPr lang="en-US" sz="2800" spc="124" dirty="0" err="1">
                  <a:solidFill>
                    <a:srgbClr val="FF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비율이</a:t>
              </a:r>
              <a:r>
                <a:rPr lang="en-US" sz="2800" spc="124" dirty="0">
                  <a:solidFill>
                    <a:srgbClr val="FF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 70.7%로 </a:t>
              </a:r>
              <a:r>
                <a:rPr lang="en-US" sz="2800" spc="124" dirty="0" err="1">
                  <a:solidFill>
                    <a:srgbClr val="FF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 Bold"/>
                  <a:sym typeface="Source Han Sans KR Bold"/>
                </a:rPr>
                <a:t>높았다</a:t>
              </a:r>
              <a:endParaRPr lang="en-US" sz="2600" spc="124" dirty="0">
                <a:solidFill>
                  <a:srgbClr val="FF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3663872" y="1943100"/>
            <a:ext cx="11173030" cy="6239039"/>
          </a:xfrm>
          <a:custGeom>
            <a:avLst/>
            <a:gdLst/>
            <a:ahLst/>
            <a:cxnLst/>
            <a:rect l="l" t="t" r="r" b="b"/>
            <a:pathLst>
              <a:path w="11173030" h="6239039">
                <a:moveTo>
                  <a:pt x="0" y="0"/>
                </a:moveTo>
                <a:lnTo>
                  <a:pt x="11173030" y="0"/>
                </a:lnTo>
                <a:lnTo>
                  <a:pt x="11173030" y="6239039"/>
                </a:lnTo>
                <a:lnTo>
                  <a:pt x="0" y="623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7088" r="-14958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735" y="1240356"/>
            <a:ext cx="13063185" cy="39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  <a:spcBef>
                <a:spcPct val="0"/>
              </a:spcBef>
            </a:pP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2)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이직을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한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집단의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Stock Option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Level이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집단에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비해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것이다</a:t>
            </a:r>
            <a:endParaRPr lang="en-US" sz="2600" spc="156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9640" y="525780"/>
            <a:ext cx="5429408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임금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773790" y="8266277"/>
            <a:ext cx="2646245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spc="10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Lv.0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19023" y="8266277"/>
            <a:ext cx="2373654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spc="10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Lv.1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92677" y="8266277"/>
            <a:ext cx="3375645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spc="10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Lv.2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49007" y="8266277"/>
            <a:ext cx="3375645" cy="28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spc="10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Lv.3</a:t>
            </a:r>
          </a:p>
        </p:txBody>
      </p:sp>
      <p:grpSp>
        <p:nvGrpSpPr>
          <p:cNvPr id="14" name="Group 26">
            <a:extLst>
              <a:ext uri="{FF2B5EF4-FFF2-40B4-BE49-F238E27FC236}">
                <a16:creationId xmlns:a16="http://schemas.microsoft.com/office/drawing/2014/main" id="{5245BF00-5E4E-1618-9D7A-25D81C327F11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F46C5AA1-E857-949D-22F6-F0DF462E6488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29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6" name="TextBox 28">
              <a:extLst>
                <a:ext uri="{FF2B5EF4-FFF2-40B4-BE49-F238E27FC236}">
                  <a16:creationId xmlns:a16="http://schemas.microsoft.com/office/drawing/2014/main" id="{4F170937-D04C-E435-ED41-9F85767B3FE7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694887" cy="10287000"/>
            <a:chOff x="0" y="0"/>
            <a:chExt cx="878813" cy="660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8813" cy="660126"/>
            </a:xfrm>
            <a:custGeom>
              <a:avLst/>
              <a:gdLst/>
              <a:ahLst/>
              <a:cxnLst/>
              <a:rect l="l" t="t" r="r" b="b"/>
              <a:pathLst>
                <a:path w="878813" h="660126">
                  <a:moveTo>
                    <a:pt x="0" y="0"/>
                  </a:moveTo>
                  <a:lnTo>
                    <a:pt x="878813" y="0"/>
                  </a:lnTo>
                  <a:lnTo>
                    <a:pt x="878813" y="660126"/>
                  </a:lnTo>
                  <a:lnTo>
                    <a:pt x="0" y="660126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78813" cy="688701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97666" y="5153025"/>
            <a:ext cx="15692667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en-US" sz="8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기업소개 및 프로젝트 목표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925179" y="3013660"/>
            <a:ext cx="4437642" cy="1367459"/>
            <a:chOff x="0" y="0"/>
            <a:chExt cx="5916856" cy="18232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916856" cy="1823278"/>
              <a:chOff x="0" y="0"/>
              <a:chExt cx="6909363" cy="212911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09363" cy="2129119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2129119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064560"/>
                    </a:cubicBezTo>
                    <a:cubicBezTo>
                      <a:pt x="0" y="1694144"/>
                      <a:pt x="434975" y="2129119"/>
                      <a:pt x="969645" y="2129119"/>
                    </a:cubicBezTo>
                    <a:lnTo>
                      <a:pt x="5939718" y="2129119"/>
                    </a:lnTo>
                    <a:cubicBezTo>
                      <a:pt x="6474388" y="2129119"/>
                      <a:pt x="6909363" y="1694144"/>
                      <a:pt x="6909363" y="1064560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2103719"/>
                    </a:moveTo>
                    <a:lnTo>
                      <a:pt x="969645" y="2103719"/>
                    </a:lnTo>
                    <a:cubicBezTo>
                      <a:pt x="448945" y="2103719"/>
                      <a:pt x="25400" y="1680174"/>
                      <a:pt x="25400" y="1064560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1064560"/>
                    </a:cubicBezTo>
                    <a:cubicBezTo>
                      <a:pt x="6883963" y="1680174"/>
                      <a:pt x="6460418" y="2103719"/>
                      <a:pt x="5939718" y="2103719"/>
                    </a:cubicBezTo>
                    <a:close/>
                  </a:path>
                </a:pathLst>
              </a:custGeom>
              <a:solidFill>
                <a:srgbClr val="3756A3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68614" y="447454"/>
              <a:ext cx="4979627" cy="8235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3A6AD6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01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410839" y="1955547"/>
            <a:ext cx="11143361" cy="6527908"/>
          </a:xfrm>
          <a:custGeom>
            <a:avLst/>
            <a:gdLst/>
            <a:ahLst/>
            <a:cxnLst/>
            <a:rect l="l" t="t" r="r" b="b"/>
            <a:pathLst>
              <a:path w="11513267" h="6527908">
                <a:moveTo>
                  <a:pt x="0" y="0"/>
                </a:moveTo>
                <a:lnTo>
                  <a:pt x="11513267" y="0"/>
                </a:lnTo>
                <a:lnTo>
                  <a:pt x="11513267" y="6527908"/>
                </a:lnTo>
                <a:lnTo>
                  <a:pt x="0" y="6527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1" t="-12416" r="-15787" b="1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80795" y="1218527"/>
            <a:ext cx="10858805" cy="39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3)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이탈자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집단보다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임금상승률이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56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것이다</a:t>
            </a:r>
            <a:r>
              <a:rPr lang="en-US" sz="2600" spc="156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955" y="526232"/>
            <a:ext cx="5429408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임금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749448" y="8913495"/>
            <a:ext cx="15278966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이탈자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집단과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재직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간에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임금상승률은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차이가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없었다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.</a:t>
            </a:r>
          </a:p>
        </p:txBody>
      </p:sp>
      <p:grpSp>
        <p:nvGrpSpPr>
          <p:cNvPr id="8" name="Group 26">
            <a:extLst>
              <a:ext uri="{FF2B5EF4-FFF2-40B4-BE49-F238E27FC236}">
                <a16:creationId xmlns:a16="http://schemas.microsoft.com/office/drawing/2014/main" id="{C4B64275-7D99-4632-BBF5-D4184CAAC19E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9" name="Freeform 27">
              <a:extLst>
                <a:ext uri="{FF2B5EF4-FFF2-40B4-BE49-F238E27FC236}">
                  <a16:creationId xmlns:a16="http://schemas.microsoft.com/office/drawing/2014/main" id="{2BAA7B02-90DC-AA17-0825-CD2B6F1D10BB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30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0" name="TextBox 28">
              <a:extLst>
                <a:ext uri="{FF2B5EF4-FFF2-40B4-BE49-F238E27FC236}">
                  <a16:creationId xmlns:a16="http://schemas.microsoft.com/office/drawing/2014/main" id="{2812159F-2760-01A5-5719-551B3394DA32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944282" y="523254"/>
            <a:ext cx="7193878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결과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임금</a:t>
            </a:r>
            <a:r>
              <a:rPr lang="en-US" sz="2800" b="1" spc="207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9339" y="2826962"/>
            <a:ext cx="11852186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1) 이탈자 집단의 Monthly Income이 재직 집단에 비해 낮을 것이다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9339" y="4982605"/>
            <a:ext cx="12998654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2) 이탈자 집단의 Stock Option Level이 재직 집단에 비해 낮을 것이다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89339" y="7381623"/>
            <a:ext cx="1085880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3) 이탈자 집단이 재직 집단보다 임금상승률이 낮을 것이다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1739971" y="3944856"/>
            <a:ext cx="477953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21" name="Group 10">
            <a:extLst>
              <a:ext uri="{FF2B5EF4-FFF2-40B4-BE49-F238E27FC236}">
                <a16:creationId xmlns:a16="http://schemas.microsoft.com/office/drawing/2014/main" id="{8E64E316-3A10-8149-D088-0239E2FB092F}"/>
              </a:ext>
            </a:extLst>
          </p:cNvPr>
          <p:cNvGrpSpPr/>
          <p:nvPr/>
        </p:nvGrpSpPr>
        <p:grpSpPr>
          <a:xfrm>
            <a:off x="11620334" y="3247154"/>
            <a:ext cx="3086100" cy="780098"/>
            <a:chOff x="0" y="0"/>
            <a:chExt cx="812800" cy="205458"/>
          </a:xfrm>
        </p:grpSpPr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8CF64F03-1FA7-3B21-8422-C29F469B07E1}"/>
                </a:ext>
              </a:extLst>
            </p:cNvPr>
            <p:cNvSpPr/>
            <p:nvPr/>
          </p:nvSpPr>
          <p:spPr>
            <a:xfrm>
              <a:off x="0" y="0"/>
              <a:ext cx="812800" cy="205458"/>
            </a:xfrm>
            <a:custGeom>
              <a:avLst/>
              <a:gdLst/>
              <a:ahLst/>
              <a:cxnLst/>
              <a:rect l="l" t="t" r="r" b="b"/>
              <a:pathLst>
                <a:path w="812800" h="205458">
                  <a:moveTo>
                    <a:pt x="0" y="0"/>
                  </a:moveTo>
                  <a:lnTo>
                    <a:pt x="812800" y="0"/>
                  </a:lnTo>
                  <a:lnTo>
                    <a:pt x="812800" y="205458"/>
                  </a:lnTo>
                  <a:lnTo>
                    <a:pt x="0" y="205458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→ 가설 채택</a:t>
              </a:r>
            </a:p>
          </p:txBody>
        </p:sp>
        <p:sp>
          <p:nvSpPr>
            <p:cNvPr id="23" name="TextBox 12">
              <a:extLst>
                <a:ext uri="{FF2B5EF4-FFF2-40B4-BE49-F238E27FC236}">
                  <a16:creationId xmlns:a16="http://schemas.microsoft.com/office/drawing/2014/main" id="{F7D6B17D-412A-B624-108E-19D45A561E26}"/>
                </a:ext>
              </a:extLst>
            </p:cNvPr>
            <p:cNvSpPr txBox="1"/>
            <p:nvPr/>
          </p:nvSpPr>
          <p:spPr>
            <a:xfrm>
              <a:off x="0" y="19050"/>
              <a:ext cx="812800" cy="18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24" name="Group 10">
            <a:extLst>
              <a:ext uri="{FF2B5EF4-FFF2-40B4-BE49-F238E27FC236}">
                <a16:creationId xmlns:a16="http://schemas.microsoft.com/office/drawing/2014/main" id="{5BAA4678-0CD3-6738-2A49-2658E4D3A445}"/>
              </a:ext>
            </a:extLst>
          </p:cNvPr>
          <p:cNvGrpSpPr/>
          <p:nvPr/>
        </p:nvGrpSpPr>
        <p:grpSpPr>
          <a:xfrm>
            <a:off x="11605094" y="5402016"/>
            <a:ext cx="3086100" cy="780098"/>
            <a:chOff x="0" y="0"/>
            <a:chExt cx="812800" cy="205458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A4396E3C-97A9-00AD-8661-2ECCA069F739}"/>
                </a:ext>
              </a:extLst>
            </p:cNvPr>
            <p:cNvSpPr/>
            <p:nvPr/>
          </p:nvSpPr>
          <p:spPr>
            <a:xfrm>
              <a:off x="0" y="0"/>
              <a:ext cx="812800" cy="205458"/>
            </a:xfrm>
            <a:custGeom>
              <a:avLst/>
              <a:gdLst/>
              <a:ahLst/>
              <a:cxnLst/>
              <a:rect l="l" t="t" r="r" b="b"/>
              <a:pathLst>
                <a:path w="812800" h="205458">
                  <a:moveTo>
                    <a:pt x="0" y="0"/>
                  </a:moveTo>
                  <a:lnTo>
                    <a:pt x="812800" y="0"/>
                  </a:lnTo>
                  <a:lnTo>
                    <a:pt x="812800" y="205458"/>
                  </a:lnTo>
                  <a:lnTo>
                    <a:pt x="0" y="205458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→ 가설 채택</a:t>
              </a:r>
            </a:p>
          </p:txBody>
        </p:sp>
        <p:sp>
          <p:nvSpPr>
            <p:cNvPr id="26" name="TextBox 12">
              <a:extLst>
                <a:ext uri="{FF2B5EF4-FFF2-40B4-BE49-F238E27FC236}">
                  <a16:creationId xmlns:a16="http://schemas.microsoft.com/office/drawing/2014/main" id="{BFBE30A7-B8D6-45EC-BABD-A24F17B455CC}"/>
                </a:ext>
              </a:extLst>
            </p:cNvPr>
            <p:cNvSpPr txBox="1"/>
            <p:nvPr/>
          </p:nvSpPr>
          <p:spPr>
            <a:xfrm>
              <a:off x="0" y="19050"/>
              <a:ext cx="812800" cy="18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27" name="Group 10">
            <a:extLst>
              <a:ext uri="{FF2B5EF4-FFF2-40B4-BE49-F238E27FC236}">
                <a16:creationId xmlns:a16="http://schemas.microsoft.com/office/drawing/2014/main" id="{B062AC22-E92D-6BDA-0311-EA3FA98438A3}"/>
              </a:ext>
            </a:extLst>
          </p:cNvPr>
          <p:cNvGrpSpPr/>
          <p:nvPr/>
        </p:nvGrpSpPr>
        <p:grpSpPr>
          <a:xfrm>
            <a:off x="11605094" y="7726428"/>
            <a:ext cx="3086100" cy="780098"/>
            <a:chOff x="0" y="0"/>
            <a:chExt cx="812800" cy="205458"/>
          </a:xfrm>
        </p:grpSpPr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2BC29EA7-852F-D1DD-A3C3-9BA7DA8F14A8}"/>
                </a:ext>
              </a:extLst>
            </p:cNvPr>
            <p:cNvSpPr/>
            <p:nvPr/>
          </p:nvSpPr>
          <p:spPr>
            <a:xfrm>
              <a:off x="0" y="0"/>
              <a:ext cx="812800" cy="205458"/>
            </a:xfrm>
            <a:custGeom>
              <a:avLst/>
              <a:gdLst/>
              <a:ahLst/>
              <a:cxnLst/>
              <a:rect l="l" t="t" r="r" b="b"/>
              <a:pathLst>
                <a:path w="812800" h="205458">
                  <a:moveTo>
                    <a:pt x="0" y="0"/>
                  </a:moveTo>
                  <a:lnTo>
                    <a:pt x="812800" y="0"/>
                  </a:lnTo>
                  <a:lnTo>
                    <a:pt x="812800" y="205458"/>
                  </a:lnTo>
                  <a:lnTo>
                    <a:pt x="0" y="205458"/>
                  </a:lnTo>
                  <a:close/>
                </a:path>
              </a:pathLst>
            </a:custGeom>
            <a:solidFill>
              <a:srgbClr val="3160D8"/>
            </a:solidFill>
          </p:spPr>
          <p:txBody>
            <a:bodyPr anchor="ctr"/>
            <a:lstStyle/>
            <a:p>
              <a:pPr algn="ctr"/>
              <a:r>
                <a:rPr lang="ko-KR" altLang="en-US" sz="2800" b="1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→ 가설 기각</a:t>
              </a: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ED7EEC7B-B7C9-E277-8193-F5594B0408C9}"/>
                </a:ext>
              </a:extLst>
            </p:cNvPr>
            <p:cNvSpPr txBox="1"/>
            <p:nvPr/>
          </p:nvSpPr>
          <p:spPr>
            <a:xfrm>
              <a:off x="0" y="19050"/>
              <a:ext cx="812800" cy="186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2C7B435D-2D1A-5452-4ED8-FD1481171E1B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A340A793-E7E6-24D3-4ADA-E2C980357B0F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76EF400D-1DD2-EFD1-6397-9DAF91A2AABD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31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3" name="TextBox 28">
              <a:extLst>
                <a:ext uri="{FF2B5EF4-FFF2-40B4-BE49-F238E27FC236}">
                  <a16:creationId xmlns:a16="http://schemas.microsoft.com/office/drawing/2014/main" id="{F1934D16-B2B7-F62E-226F-3069BA79D096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5655397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241744" y="2051021"/>
            <a:ext cx="5082856" cy="3294964"/>
          </a:xfrm>
          <a:custGeom>
            <a:avLst/>
            <a:gdLst/>
            <a:ahLst/>
            <a:cxnLst/>
            <a:rect l="l" t="t" r="r" b="b"/>
            <a:pathLst>
              <a:path w="5082856" h="3294964">
                <a:moveTo>
                  <a:pt x="0" y="0"/>
                </a:moveTo>
                <a:lnTo>
                  <a:pt x="5082856" y="0"/>
                </a:lnTo>
                <a:lnTo>
                  <a:pt x="5082856" y="3294964"/>
                </a:lnTo>
                <a:lnTo>
                  <a:pt x="0" y="329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14400" y="525780"/>
            <a:ext cx="7193878" cy="50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2800" b="1" spc="207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800" b="1" spc="207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-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만족도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관련</a:t>
            </a:r>
            <a:r>
              <a:rPr lang="en-US" sz="2800" b="1" spc="207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207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변수</a:t>
            </a:r>
            <a:endParaRPr lang="en-US" sz="2800" b="1" spc="207" dirty="0">
              <a:solidFill>
                <a:srgbClr val="555555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4400" y="1582391"/>
            <a:ext cx="9596827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1)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집단에서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환경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만족도가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것이다</a:t>
            </a:r>
            <a:endParaRPr lang="en-US" sz="2600" spc="124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666246" y="5162550"/>
            <a:ext cx="4779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872649" y="4980622"/>
            <a:ext cx="219515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 채택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67376" y="1582391"/>
            <a:ext cx="9596827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2)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집단에서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직업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만족도가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것이다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. </a:t>
            </a:r>
          </a:p>
        </p:txBody>
      </p:sp>
      <p:sp>
        <p:nvSpPr>
          <p:cNvPr id="9" name="Freeform 9"/>
          <p:cNvSpPr/>
          <p:nvPr/>
        </p:nvSpPr>
        <p:spPr>
          <a:xfrm>
            <a:off x="9542601" y="2051021"/>
            <a:ext cx="6696405" cy="3305135"/>
          </a:xfrm>
          <a:custGeom>
            <a:avLst/>
            <a:gdLst/>
            <a:ahLst/>
            <a:cxnLst/>
            <a:rect l="l" t="t" r="r" b="b"/>
            <a:pathLst>
              <a:path w="6696405" h="3305135">
                <a:moveTo>
                  <a:pt x="0" y="0"/>
                </a:moveTo>
                <a:lnTo>
                  <a:pt x="6696405" y="0"/>
                </a:lnTo>
                <a:lnTo>
                  <a:pt x="6696405" y="3305136"/>
                </a:lnTo>
                <a:lnTo>
                  <a:pt x="0" y="33051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312" t="-34790" r="-8659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15159531" y="5162550"/>
            <a:ext cx="4779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398507" y="4980622"/>
            <a:ext cx="219515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</a:t>
            </a:r>
            <a:r>
              <a:rPr lang="en-US" sz="2400" b="1" spc="124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400" b="1" spc="124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채택</a:t>
            </a:r>
            <a:endParaRPr lang="en-US" sz="2400" b="1" spc="124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14399" y="5985368"/>
            <a:ext cx="9596827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3)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이탈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집단에서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관계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만족도가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것이다</a:t>
            </a:r>
            <a:endParaRPr lang="en-US" sz="2600" spc="124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329853" y="6552807"/>
            <a:ext cx="6924903" cy="3251276"/>
          </a:xfrm>
          <a:custGeom>
            <a:avLst/>
            <a:gdLst/>
            <a:ahLst/>
            <a:cxnLst/>
            <a:rect l="l" t="t" r="r" b="b"/>
            <a:pathLst>
              <a:path w="6924903" h="3251276">
                <a:moveTo>
                  <a:pt x="0" y="0"/>
                </a:moveTo>
                <a:lnTo>
                  <a:pt x="6924903" y="0"/>
                </a:lnTo>
                <a:lnTo>
                  <a:pt x="6924903" y="3251276"/>
                </a:lnTo>
                <a:lnTo>
                  <a:pt x="0" y="3251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8900" r="-14662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4" name="AutoShape 14"/>
          <p:cNvSpPr/>
          <p:nvPr/>
        </p:nvSpPr>
        <p:spPr>
          <a:xfrm>
            <a:off x="6598920" y="9440228"/>
            <a:ext cx="4779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05323" y="9277350"/>
            <a:ext cx="219515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 채택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42601" y="5957979"/>
            <a:ext cx="8541908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  <a:spcBef>
                <a:spcPct val="0"/>
              </a:spcBef>
            </a:pP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4)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이직을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한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집단에서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Work Life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Balance가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낮을</a:t>
            </a:r>
            <a:r>
              <a:rPr lang="en-US" sz="2600" spc="124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spc="124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 Bold"/>
                <a:sym typeface="Source Han Sans KR Bold"/>
              </a:rPr>
              <a:t>것이다</a:t>
            </a:r>
            <a:endParaRPr lang="en-US" sz="2600" spc="124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9959110" y="6398967"/>
            <a:ext cx="5863385" cy="3597506"/>
          </a:xfrm>
          <a:custGeom>
            <a:avLst/>
            <a:gdLst/>
            <a:ahLst/>
            <a:cxnLst/>
            <a:rect l="l" t="t" r="r" b="b"/>
            <a:pathLst>
              <a:path w="5863385" h="3597506">
                <a:moveTo>
                  <a:pt x="0" y="0"/>
                </a:moveTo>
                <a:lnTo>
                  <a:pt x="5863385" y="0"/>
                </a:lnTo>
                <a:lnTo>
                  <a:pt x="5863385" y="3597506"/>
                </a:lnTo>
                <a:lnTo>
                  <a:pt x="0" y="35975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462" t="-32372" r="-16338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5407049" y="9459278"/>
            <a:ext cx="219515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sz="2400" b="1" spc="124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가설 기각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5168073" y="9641205"/>
            <a:ext cx="47795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D7B81D2C-A959-2734-47EE-35851A529722}"/>
              </a:ext>
            </a:extLst>
          </p:cNvPr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03</a:t>
            </a:r>
          </a:p>
        </p:txBody>
      </p:sp>
      <p:grpSp>
        <p:nvGrpSpPr>
          <p:cNvPr id="21" name="Group 26">
            <a:extLst>
              <a:ext uri="{FF2B5EF4-FFF2-40B4-BE49-F238E27FC236}">
                <a16:creationId xmlns:a16="http://schemas.microsoft.com/office/drawing/2014/main" id="{32F39243-FA19-A146-ABFF-D15A155954DA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B042730F-4FE3-AC20-4FBE-B36D8F5A92B2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32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3" name="TextBox 28">
              <a:extLst>
                <a:ext uri="{FF2B5EF4-FFF2-40B4-BE49-F238E27FC236}">
                  <a16:creationId xmlns:a16="http://schemas.microsoft.com/office/drawing/2014/main" id="{F34C1CB5-E7AA-35B1-FEBE-735E9CFB887C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694887" cy="10287000"/>
            <a:chOff x="0" y="0"/>
            <a:chExt cx="878813" cy="660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8813" cy="660126"/>
            </a:xfrm>
            <a:custGeom>
              <a:avLst/>
              <a:gdLst/>
              <a:ahLst/>
              <a:cxnLst/>
              <a:rect l="l" t="t" r="r" b="b"/>
              <a:pathLst>
                <a:path w="878813" h="660126">
                  <a:moveTo>
                    <a:pt x="0" y="0"/>
                  </a:moveTo>
                  <a:lnTo>
                    <a:pt x="878813" y="0"/>
                  </a:lnTo>
                  <a:lnTo>
                    <a:pt x="878813" y="660126"/>
                  </a:lnTo>
                  <a:lnTo>
                    <a:pt x="0" y="660126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78813" cy="688701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97666" y="5153025"/>
            <a:ext cx="15692667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en-US" sz="88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향후</a:t>
            </a:r>
            <a:r>
              <a:rPr lang="en-US" sz="88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88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계획</a:t>
            </a:r>
            <a:endParaRPr lang="en-US" sz="8800" b="1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925179" y="3013660"/>
            <a:ext cx="4437642" cy="1367459"/>
            <a:chOff x="0" y="0"/>
            <a:chExt cx="5916856" cy="18232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916856" cy="1823278"/>
              <a:chOff x="0" y="0"/>
              <a:chExt cx="6909363" cy="212911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09363" cy="2129119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2129119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064560"/>
                    </a:cubicBezTo>
                    <a:cubicBezTo>
                      <a:pt x="0" y="1694144"/>
                      <a:pt x="434975" y="2129119"/>
                      <a:pt x="969645" y="2129119"/>
                    </a:cubicBezTo>
                    <a:lnTo>
                      <a:pt x="5939718" y="2129119"/>
                    </a:lnTo>
                    <a:cubicBezTo>
                      <a:pt x="6474388" y="2129119"/>
                      <a:pt x="6909363" y="1694144"/>
                      <a:pt x="6909363" y="1064560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2103719"/>
                    </a:moveTo>
                    <a:lnTo>
                      <a:pt x="969645" y="2103719"/>
                    </a:lnTo>
                    <a:cubicBezTo>
                      <a:pt x="448945" y="2103719"/>
                      <a:pt x="25400" y="1680174"/>
                      <a:pt x="25400" y="1064560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1064560"/>
                    </a:cubicBezTo>
                    <a:cubicBezTo>
                      <a:pt x="6883963" y="1680174"/>
                      <a:pt x="6460418" y="2103719"/>
                      <a:pt x="5939718" y="2103719"/>
                    </a:cubicBezTo>
                    <a:close/>
                  </a:path>
                </a:pathLst>
              </a:custGeom>
              <a:solidFill>
                <a:srgbClr val="3756A3"/>
              </a:solidFill>
            </p:spPr>
            <p:txBody>
              <a:bodyPr/>
              <a:lstStyle/>
              <a:p>
                <a:endParaRPr lang="ko-KR" altLang="en-US"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68615" y="447455"/>
              <a:ext cx="4979627" cy="83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3A6AD6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929640" y="590550"/>
            <a:ext cx="3900405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00"/>
              </a:lnSpc>
              <a:spcBef>
                <a:spcPct val="0"/>
              </a:spcBef>
            </a:pP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향후</a:t>
            </a:r>
            <a:r>
              <a:rPr lang="en-US" sz="28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56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목표</a:t>
            </a:r>
            <a:endParaRPr lang="en-US" sz="2800" b="1" spc="156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04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450895" y="1988049"/>
            <a:ext cx="5381723" cy="3155451"/>
            <a:chOff x="0" y="0"/>
            <a:chExt cx="1417408" cy="8310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7408" cy="831065"/>
            </a:xfrm>
            <a:custGeom>
              <a:avLst/>
              <a:gdLst/>
              <a:ahLst/>
              <a:cxnLst/>
              <a:rect l="l" t="t" r="r" b="b"/>
              <a:pathLst>
                <a:path w="1417408" h="831065">
                  <a:moveTo>
                    <a:pt x="43157" y="0"/>
                  </a:moveTo>
                  <a:lnTo>
                    <a:pt x="1374252" y="0"/>
                  </a:lnTo>
                  <a:cubicBezTo>
                    <a:pt x="1398087" y="0"/>
                    <a:pt x="1417408" y="19322"/>
                    <a:pt x="1417408" y="43157"/>
                  </a:cubicBezTo>
                  <a:lnTo>
                    <a:pt x="1417408" y="787908"/>
                  </a:lnTo>
                  <a:cubicBezTo>
                    <a:pt x="1417408" y="811743"/>
                    <a:pt x="1398087" y="831065"/>
                    <a:pt x="1374252" y="831065"/>
                  </a:cubicBezTo>
                  <a:lnTo>
                    <a:pt x="43157" y="831065"/>
                  </a:lnTo>
                  <a:cubicBezTo>
                    <a:pt x="19322" y="831065"/>
                    <a:pt x="0" y="811743"/>
                    <a:pt x="0" y="787908"/>
                  </a:cubicBezTo>
                  <a:lnTo>
                    <a:pt x="0" y="43157"/>
                  </a:lnTo>
                  <a:cubicBezTo>
                    <a:pt x="0" y="19322"/>
                    <a:pt x="19322" y="0"/>
                    <a:pt x="43157" y="0"/>
                  </a:cubicBezTo>
                  <a:close/>
                </a:path>
              </a:pathLst>
            </a:custGeom>
            <a:solidFill>
              <a:srgbClr val="3160D8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17408" cy="888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00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73451" y="2318339"/>
            <a:ext cx="2731977" cy="35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9"/>
              </a:lnSpc>
              <a:spcBef>
                <a:spcPct val="0"/>
              </a:spcBef>
            </a:pPr>
            <a:r>
              <a:rPr lang="en-US" sz="2499" b="1" spc="129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Source Han Sans KR Medium"/>
                <a:sym typeface="Source Han Sans KR Medium"/>
              </a:rPr>
              <a:t>머신러닝 모델 생성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44000" y="5582641"/>
            <a:ext cx="5381723" cy="3155451"/>
            <a:chOff x="0" y="0"/>
            <a:chExt cx="7175630" cy="4207268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175630" cy="4207268"/>
              <a:chOff x="0" y="0"/>
              <a:chExt cx="1417408" cy="83106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417408" cy="831065"/>
              </a:xfrm>
              <a:custGeom>
                <a:avLst/>
                <a:gdLst/>
                <a:ahLst/>
                <a:cxnLst/>
                <a:rect l="l" t="t" r="r" b="b"/>
                <a:pathLst>
                  <a:path w="1417408" h="831065">
                    <a:moveTo>
                      <a:pt x="43157" y="0"/>
                    </a:moveTo>
                    <a:lnTo>
                      <a:pt x="1374252" y="0"/>
                    </a:lnTo>
                    <a:cubicBezTo>
                      <a:pt x="1398087" y="0"/>
                      <a:pt x="1417408" y="19322"/>
                      <a:pt x="1417408" y="43157"/>
                    </a:cubicBezTo>
                    <a:lnTo>
                      <a:pt x="1417408" y="787908"/>
                    </a:lnTo>
                    <a:cubicBezTo>
                      <a:pt x="1417408" y="811743"/>
                      <a:pt x="1398087" y="831065"/>
                      <a:pt x="1374252" y="831065"/>
                    </a:cubicBezTo>
                    <a:lnTo>
                      <a:pt x="43157" y="831065"/>
                    </a:lnTo>
                    <a:cubicBezTo>
                      <a:pt x="19322" y="831065"/>
                      <a:pt x="0" y="811743"/>
                      <a:pt x="0" y="787908"/>
                    </a:cubicBezTo>
                    <a:lnTo>
                      <a:pt x="0" y="43157"/>
                    </a:lnTo>
                    <a:cubicBezTo>
                      <a:pt x="0" y="19322"/>
                      <a:pt x="19322" y="0"/>
                      <a:pt x="43157" y="0"/>
                    </a:cubicBezTo>
                    <a:close/>
                  </a:path>
                </a:pathLst>
              </a:custGeom>
              <a:solidFill>
                <a:srgbClr val="3160D8"/>
              </a:solidFill>
            </p:spPr>
            <p:txBody>
              <a:bodyPr/>
              <a:lstStyle/>
              <a:p>
                <a:endParaRPr lang="ko-KR" altLang="en-US"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57150"/>
                <a:ext cx="1417408" cy="888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  <a:endParaRPr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667575" y="588212"/>
              <a:ext cx="4247914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49"/>
                </a:lnSpc>
                <a:spcBef>
                  <a:spcPct val="0"/>
                </a:spcBef>
              </a:pPr>
              <a:r>
                <a:rPr lang="en-US" sz="2499" b="1" spc="129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Medium"/>
                  <a:sym typeface="Source Han Sans KR Medium"/>
                </a:rPr>
                <a:t>결론 및 인사이트 도출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50895" y="5582641"/>
            <a:ext cx="5381723" cy="3155451"/>
            <a:chOff x="0" y="0"/>
            <a:chExt cx="7175630" cy="4207268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175630" cy="4207268"/>
              <a:chOff x="0" y="0"/>
              <a:chExt cx="1417408" cy="83106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17408" cy="831065"/>
              </a:xfrm>
              <a:custGeom>
                <a:avLst/>
                <a:gdLst/>
                <a:ahLst/>
                <a:cxnLst/>
                <a:rect l="l" t="t" r="r" b="b"/>
                <a:pathLst>
                  <a:path w="1417408" h="831065">
                    <a:moveTo>
                      <a:pt x="43157" y="0"/>
                    </a:moveTo>
                    <a:lnTo>
                      <a:pt x="1374252" y="0"/>
                    </a:lnTo>
                    <a:cubicBezTo>
                      <a:pt x="1398087" y="0"/>
                      <a:pt x="1417408" y="19322"/>
                      <a:pt x="1417408" y="43157"/>
                    </a:cubicBezTo>
                    <a:lnTo>
                      <a:pt x="1417408" y="787908"/>
                    </a:lnTo>
                    <a:cubicBezTo>
                      <a:pt x="1417408" y="811743"/>
                      <a:pt x="1398087" y="831065"/>
                      <a:pt x="1374252" y="831065"/>
                    </a:cubicBezTo>
                    <a:lnTo>
                      <a:pt x="43157" y="831065"/>
                    </a:lnTo>
                    <a:cubicBezTo>
                      <a:pt x="19322" y="831065"/>
                      <a:pt x="0" y="811743"/>
                      <a:pt x="0" y="787908"/>
                    </a:cubicBezTo>
                    <a:lnTo>
                      <a:pt x="0" y="43157"/>
                    </a:lnTo>
                    <a:cubicBezTo>
                      <a:pt x="0" y="19322"/>
                      <a:pt x="19322" y="0"/>
                      <a:pt x="43157" y="0"/>
                    </a:cubicBezTo>
                    <a:close/>
                  </a:path>
                </a:pathLst>
              </a:custGeom>
              <a:solidFill>
                <a:srgbClr val="3160D8"/>
              </a:solidFill>
            </p:spPr>
            <p:txBody>
              <a:bodyPr/>
              <a:lstStyle/>
              <a:p>
                <a:endParaRPr lang="ko-KR" altLang="en-US"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57150"/>
                <a:ext cx="1417408" cy="888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00"/>
                  </a:lnSpc>
                </a:pPr>
                <a:endParaRPr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45484" y="588212"/>
              <a:ext cx="3597768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749"/>
                </a:lnSpc>
                <a:spcBef>
                  <a:spcPct val="0"/>
                </a:spcBef>
              </a:pPr>
              <a:r>
                <a:rPr lang="en-US" sz="2499" b="1" spc="129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Medium"/>
                  <a:sym typeface="Source Han Sans KR Medium"/>
                </a:rPr>
                <a:t>대시보드 제작</a:t>
              </a:r>
            </a:p>
          </p:txBody>
        </p:sp>
      </p:grpSp>
      <p:grpSp>
        <p:nvGrpSpPr>
          <p:cNvPr id="19" name="Group 26">
            <a:extLst>
              <a:ext uri="{FF2B5EF4-FFF2-40B4-BE49-F238E27FC236}">
                <a16:creationId xmlns:a16="http://schemas.microsoft.com/office/drawing/2014/main" id="{65801F89-051E-9083-8E28-454F1D9BE782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13D5325B-FB32-8FD5-71D3-2D410DFE2093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34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1" name="TextBox 28">
              <a:extLst>
                <a:ext uri="{FF2B5EF4-FFF2-40B4-BE49-F238E27FC236}">
                  <a16:creationId xmlns:a16="http://schemas.microsoft.com/office/drawing/2014/main" id="{E0BAB722-6E83-D8A4-A3B8-D77397186F50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60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0"/>
          <p:cNvSpPr txBox="1"/>
          <p:nvPr/>
        </p:nvSpPr>
        <p:spPr>
          <a:xfrm>
            <a:off x="1219200" y="8877300"/>
            <a:ext cx="18211800" cy="774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00"/>
              </a:lnSpc>
            </a:pPr>
            <a:r>
              <a:rPr lang="ko-KR" altLang="en-US" sz="11500" spc="156" dirty="0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Source Han Sans KR Light"/>
                <a:sym typeface="Source Han Sans KR Light"/>
              </a:rPr>
              <a:t>감사합니다</a:t>
            </a:r>
            <a:endParaRPr lang="en-US" sz="34400" spc="156" dirty="0">
              <a:solidFill>
                <a:srgbClr val="FFFFFF"/>
              </a:solidFill>
              <a:latin typeface="프리젠테이션 7 Bold" pitchFamily="2" charset="-127"/>
              <a:ea typeface="프리젠테이션 7 Bold" pitchFamily="2" charset="-127"/>
              <a:cs typeface="Source Han Sans KR Light"/>
              <a:sym typeface="Source Han Sans KR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8047" y="644969"/>
            <a:ext cx="5528953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기업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소개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및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프로젝트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목표</a:t>
            </a:r>
            <a:endParaRPr lang="en-US" sz="2800" b="1" spc="145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523964" y="3999982"/>
            <a:ext cx="11240071" cy="216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해외</a:t>
            </a:r>
            <a:r>
              <a:rPr lang="en-US" sz="3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데이터임을</a:t>
            </a:r>
            <a:r>
              <a:rPr lang="en-US" sz="3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감안하여</a:t>
            </a:r>
            <a:r>
              <a:rPr lang="en-US" sz="3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외국</a:t>
            </a:r>
            <a:r>
              <a:rPr lang="en-US" sz="3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기업으로</a:t>
            </a:r>
            <a:r>
              <a:rPr lang="en-US" sz="3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설정</a:t>
            </a:r>
            <a:endParaRPr lang="en-US" sz="3600" b="1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  <a:p>
            <a:pPr algn="ctr">
              <a:lnSpc>
                <a:spcPct val="200000"/>
              </a:lnSpc>
              <a:spcBef>
                <a:spcPct val="0"/>
              </a:spcBef>
            </a:pPr>
            <a:r>
              <a:rPr lang="en-US" sz="3999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“</a:t>
            </a:r>
            <a:r>
              <a:rPr lang="en-US" sz="3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의료</a:t>
            </a:r>
            <a:r>
              <a:rPr lang="en-US" sz="3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기기</a:t>
            </a:r>
            <a:r>
              <a:rPr lang="en-US" sz="3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 </a:t>
            </a:r>
            <a:r>
              <a:rPr lang="en-US" sz="3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제조회사에</a:t>
            </a:r>
            <a:r>
              <a:rPr lang="en-US" sz="3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999" b="1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HR </a:t>
            </a:r>
            <a:r>
              <a:rPr lang="en-US" sz="3999" b="1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</a:t>
            </a:r>
            <a:r>
              <a:rPr lang="en-US" sz="3999" b="1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999" b="1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분석가</a:t>
            </a:r>
            <a:r>
              <a:rPr lang="en-US" sz="3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로</a:t>
            </a:r>
            <a:r>
              <a:rPr lang="en-US" sz="3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취업</a:t>
            </a:r>
            <a:r>
              <a:rPr lang="en-US" sz="3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”</a:t>
            </a:r>
            <a:endParaRPr lang="en-US" sz="3999" b="1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76503" y="1181100"/>
            <a:ext cx="194310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기업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소개</a:t>
            </a:r>
            <a:endParaRPr lang="en-US" sz="2600" b="1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04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2549" y="3685540"/>
            <a:ext cx="4385360" cy="5572125"/>
            <a:chOff x="0" y="0"/>
            <a:chExt cx="1154992" cy="1467556"/>
          </a:xfrm>
          <a:solidFill>
            <a:schemeClr val="bg1">
              <a:lumMod val="95000"/>
            </a:schemeClr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154992" cy="1467556"/>
            </a:xfrm>
            <a:custGeom>
              <a:avLst/>
              <a:gdLst/>
              <a:ahLst/>
              <a:cxnLst/>
              <a:rect l="l" t="t" r="r" b="b"/>
              <a:pathLst>
                <a:path w="1154992" h="1467556">
                  <a:moveTo>
                    <a:pt x="90035" y="0"/>
                  </a:moveTo>
                  <a:lnTo>
                    <a:pt x="1064957" y="0"/>
                  </a:lnTo>
                  <a:cubicBezTo>
                    <a:pt x="1114682" y="0"/>
                    <a:pt x="1154992" y="40310"/>
                    <a:pt x="1154992" y="90035"/>
                  </a:cubicBezTo>
                  <a:lnTo>
                    <a:pt x="1154992" y="1377520"/>
                  </a:lnTo>
                  <a:cubicBezTo>
                    <a:pt x="1154992" y="1401399"/>
                    <a:pt x="1145506" y="1424300"/>
                    <a:pt x="1128621" y="1441185"/>
                  </a:cubicBezTo>
                  <a:cubicBezTo>
                    <a:pt x="1111736" y="1458070"/>
                    <a:pt x="1088835" y="1467556"/>
                    <a:pt x="1064957" y="1467556"/>
                  </a:cubicBezTo>
                  <a:lnTo>
                    <a:pt x="90035" y="1467556"/>
                  </a:lnTo>
                  <a:cubicBezTo>
                    <a:pt x="66157" y="1467556"/>
                    <a:pt x="43256" y="1458070"/>
                    <a:pt x="26371" y="1441185"/>
                  </a:cubicBezTo>
                  <a:cubicBezTo>
                    <a:pt x="9486" y="1424300"/>
                    <a:pt x="0" y="1401399"/>
                    <a:pt x="0" y="1377520"/>
                  </a:cubicBezTo>
                  <a:lnTo>
                    <a:pt x="0" y="90035"/>
                  </a:lnTo>
                  <a:cubicBezTo>
                    <a:pt x="0" y="66157"/>
                    <a:pt x="9486" y="43256"/>
                    <a:pt x="26371" y="26371"/>
                  </a:cubicBezTo>
                  <a:cubicBezTo>
                    <a:pt x="43256" y="9486"/>
                    <a:pt x="66157" y="0"/>
                    <a:pt x="90035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154992" cy="149613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22549" y="1899193"/>
            <a:ext cx="15642902" cy="1400492"/>
            <a:chOff x="0" y="0"/>
            <a:chExt cx="4119941" cy="3688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119941" cy="368854"/>
            </a:xfrm>
            <a:custGeom>
              <a:avLst/>
              <a:gdLst/>
              <a:ahLst/>
              <a:cxnLst/>
              <a:rect l="l" t="t" r="r" b="b"/>
              <a:pathLst>
                <a:path w="4119941" h="368854">
                  <a:moveTo>
                    <a:pt x="25241" y="0"/>
                  </a:moveTo>
                  <a:lnTo>
                    <a:pt x="4094700" y="0"/>
                  </a:lnTo>
                  <a:cubicBezTo>
                    <a:pt x="4108641" y="0"/>
                    <a:pt x="4119941" y="11301"/>
                    <a:pt x="4119941" y="25241"/>
                  </a:cubicBezTo>
                  <a:lnTo>
                    <a:pt x="4119941" y="343613"/>
                  </a:lnTo>
                  <a:cubicBezTo>
                    <a:pt x="4119941" y="350308"/>
                    <a:pt x="4117282" y="356728"/>
                    <a:pt x="4112548" y="361461"/>
                  </a:cubicBezTo>
                  <a:cubicBezTo>
                    <a:pt x="4107815" y="366195"/>
                    <a:pt x="4101395" y="368854"/>
                    <a:pt x="4094700" y="368854"/>
                  </a:cubicBezTo>
                  <a:lnTo>
                    <a:pt x="25241" y="368854"/>
                  </a:lnTo>
                  <a:cubicBezTo>
                    <a:pt x="18546" y="368854"/>
                    <a:pt x="12126" y="366195"/>
                    <a:pt x="7393" y="361461"/>
                  </a:cubicBezTo>
                  <a:cubicBezTo>
                    <a:pt x="2659" y="356728"/>
                    <a:pt x="0" y="350308"/>
                    <a:pt x="0" y="343613"/>
                  </a:cubicBezTo>
                  <a:lnTo>
                    <a:pt x="0" y="25241"/>
                  </a:lnTo>
                  <a:cubicBezTo>
                    <a:pt x="0" y="18546"/>
                    <a:pt x="2659" y="12126"/>
                    <a:pt x="7393" y="7393"/>
                  </a:cubicBezTo>
                  <a:cubicBezTo>
                    <a:pt x="12126" y="2659"/>
                    <a:pt x="18546" y="0"/>
                    <a:pt x="25241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4119941" cy="3688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3099" dirty="0" err="1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이탈</a:t>
              </a:r>
              <a:r>
                <a:rPr lang="en-US" sz="3099" dirty="0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 </a:t>
              </a:r>
              <a:r>
                <a:rPr lang="ko-KR" altLang="en-US" sz="3099" dirty="0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방지 분석</a:t>
              </a:r>
              <a:endParaRPr lang="en-US" sz="3099" dirty="0">
                <a:solidFill>
                  <a:srgbClr val="FFFFFF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582525" y="3685540"/>
            <a:ext cx="4381500" cy="5572125"/>
            <a:chOff x="0" y="0"/>
            <a:chExt cx="1153975" cy="1467556"/>
          </a:xfrm>
          <a:solidFill>
            <a:schemeClr val="bg1">
              <a:lumMod val="95000"/>
            </a:schemeClr>
          </a:solidFill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53975" cy="1467556"/>
            </a:xfrm>
            <a:custGeom>
              <a:avLst/>
              <a:gdLst/>
              <a:ahLst/>
              <a:cxnLst/>
              <a:rect l="l" t="t" r="r" b="b"/>
              <a:pathLst>
                <a:path w="1153975" h="1467556">
                  <a:moveTo>
                    <a:pt x="90115" y="0"/>
                  </a:moveTo>
                  <a:lnTo>
                    <a:pt x="1063861" y="0"/>
                  </a:lnTo>
                  <a:cubicBezTo>
                    <a:pt x="1087760" y="0"/>
                    <a:pt x="1110682" y="9494"/>
                    <a:pt x="1127581" y="26394"/>
                  </a:cubicBezTo>
                  <a:cubicBezTo>
                    <a:pt x="1144481" y="43294"/>
                    <a:pt x="1153975" y="66215"/>
                    <a:pt x="1153975" y="90115"/>
                  </a:cubicBezTo>
                  <a:lnTo>
                    <a:pt x="1153975" y="1377441"/>
                  </a:lnTo>
                  <a:cubicBezTo>
                    <a:pt x="1153975" y="1401341"/>
                    <a:pt x="1144481" y="1424262"/>
                    <a:pt x="1127581" y="1441162"/>
                  </a:cubicBezTo>
                  <a:cubicBezTo>
                    <a:pt x="1110682" y="1458061"/>
                    <a:pt x="1087760" y="1467556"/>
                    <a:pt x="1063861" y="1467556"/>
                  </a:cubicBezTo>
                  <a:lnTo>
                    <a:pt x="90115" y="1467556"/>
                  </a:lnTo>
                  <a:cubicBezTo>
                    <a:pt x="66215" y="1467556"/>
                    <a:pt x="43294" y="1458061"/>
                    <a:pt x="26394" y="1441162"/>
                  </a:cubicBezTo>
                  <a:cubicBezTo>
                    <a:pt x="9494" y="1424262"/>
                    <a:pt x="0" y="1401341"/>
                    <a:pt x="0" y="1377441"/>
                  </a:cubicBezTo>
                  <a:lnTo>
                    <a:pt x="0" y="90115"/>
                  </a:lnTo>
                  <a:cubicBezTo>
                    <a:pt x="0" y="66215"/>
                    <a:pt x="9494" y="43294"/>
                    <a:pt x="26394" y="26394"/>
                  </a:cubicBezTo>
                  <a:cubicBezTo>
                    <a:pt x="43294" y="9494"/>
                    <a:pt x="66215" y="0"/>
                    <a:pt x="90115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53975" cy="1496131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330185" y="3773906"/>
            <a:ext cx="2893901" cy="2436394"/>
          </a:xfrm>
          <a:custGeom>
            <a:avLst/>
            <a:gdLst/>
            <a:ahLst/>
            <a:cxnLst/>
            <a:rect l="l" t="t" r="r" b="b"/>
            <a:pathLst>
              <a:path w="2893901" h="2436394">
                <a:moveTo>
                  <a:pt x="0" y="0"/>
                </a:moveTo>
                <a:lnTo>
                  <a:pt x="2893901" y="0"/>
                </a:lnTo>
                <a:lnTo>
                  <a:pt x="2893901" y="2436395"/>
                </a:lnTo>
                <a:lnTo>
                  <a:pt x="0" y="2436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8778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6953250" y="3685540"/>
            <a:ext cx="4381500" cy="5572125"/>
            <a:chOff x="0" y="0"/>
            <a:chExt cx="1154107" cy="1467723"/>
          </a:xfrm>
          <a:solidFill>
            <a:schemeClr val="bg1">
              <a:lumMod val="95000"/>
            </a:schemeClr>
          </a:solid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54107" cy="1467723"/>
            </a:xfrm>
            <a:custGeom>
              <a:avLst/>
              <a:gdLst/>
              <a:ahLst/>
              <a:cxnLst/>
              <a:rect l="l" t="t" r="r" b="b"/>
              <a:pathLst>
                <a:path w="1154107" h="1467723">
                  <a:moveTo>
                    <a:pt x="90115" y="0"/>
                  </a:moveTo>
                  <a:lnTo>
                    <a:pt x="1063992" y="0"/>
                  </a:lnTo>
                  <a:cubicBezTo>
                    <a:pt x="1087892" y="0"/>
                    <a:pt x="1110813" y="9494"/>
                    <a:pt x="1127713" y="26394"/>
                  </a:cubicBezTo>
                  <a:cubicBezTo>
                    <a:pt x="1144613" y="43294"/>
                    <a:pt x="1154107" y="66215"/>
                    <a:pt x="1154107" y="90115"/>
                  </a:cubicBezTo>
                  <a:lnTo>
                    <a:pt x="1154107" y="1377608"/>
                  </a:lnTo>
                  <a:cubicBezTo>
                    <a:pt x="1154107" y="1401508"/>
                    <a:pt x="1144613" y="1424429"/>
                    <a:pt x="1127713" y="1441329"/>
                  </a:cubicBezTo>
                  <a:cubicBezTo>
                    <a:pt x="1110813" y="1458229"/>
                    <a:pt x="1087892" y="1467723"/>
                    <a:pt x="1063992" y="1467723"/>
                  </a:cubicBezTo>
                  <a:lnTo>
                    <a:pt x="90115" y="1467723"/>
                  </a:lnTo>
                  <a:cubicBezTo>
                    <a:pt x="66215" y="1467723"/>
                    <a:pt x="43294" y="1458229"/>
                    <a:pt x="26394" y="1441329"/>
                  </a:cubicBezTo>
                  <a:cubicBezTo>
                    <a:pt x="9494" y="1424429"/>
                    <a:pt x="0" y="1401508"/>
                    <a:pt x="0" y="1377608"/>
                  </a:cubicBezTo>
                  <a:lnTo>
                    <a:pt x="0" y="90115"/>
                  </a:lnTo>
                  <a:cubicBezTo>
                    <a:pt x="0" y="66215"/>
                    <a:pt x="9494" y="43294"/>
                    <a:pt x="26394" y="26394"/>
                  </a:cubicBezTo>
                  <a:cubicBezTo>
                    <a:pt x="43294" y="9494"/>
                    <a:pt x="66215" y="0"/>
                    <a:pt x="90115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154107" cy="1496298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7883847" y="3752963"/>
            <a:ext cx="2520306" cy="2484909"/>
          </a:xfrm>
          <a:custGeom>
            <a:avLst/>
            <a:gdLst/>
            <a:ahLst/>
            <a:cxnLst/>
            <a:rect l="l" t="t" r="r" b="b"/>
            <a:pathLst>
              <a:path w="2520306" h="2484909">
                <a:moveTo>
                  <a:pt x="0" y="0"/>
                </a:moveTo>
                <a:lnTo>
                  <a:pt x="2520306" y="0"/>
                </a:lnTo>
                <a:lnTo>
                  <a:pt x="2520306" y="2484909"/>
                </a:lnTo>
                <a:lnTo>
                  <a:pt x="0" y="2484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79" t="-2025" r="-7373" b="-16492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2197089" y="4058480"/>
            <a:ext cx="2627552" cy="2112890"/>
          </a:xfrm>
          <a:custGeom>
            <a:avLst/>
            <a:gdLst/>
            <a:ahLst/>
            <a:cxnLst/>
            <a:rect l="l" t="t" r="r" b="b"/>
            <a:pathLst>
              <a:path w="2627552" h="2112890">
                <a:moveTo>
                  <a:pt x="0" y="0"/>
                </a:moveTo>
                <a:lnTo>
                  <a:pt x="2627551" y="0"/>
                </a:lnTo>
                <a:lnTo>
                  <a:pt x="2627551" y="2112890"/>
                </a:lnTo>
                <a:lnTo>
                  <a:pt x="0" y="2112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52" t="-9546" r="-6579" b="-27661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8047" y="632460"/>
            <a:ext cx="5528953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기업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소개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및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프로젝트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목표</a:t>
            </a:r>
            <a:endParaRPr lang="en-US" sz="2800" b="1" spc="145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76528" y="1257300"/>
            <a:ext cx="3337679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분석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목적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및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기대효과</a:t>
            </a:r>
            <a:endParaRPr lang="en-US" sz="2600" b="1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41599" y="7208943"/>
            <a:ext cx="4363876" cy="8343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55" lvl="1" indent="-259078" algn="just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이탈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위험이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높은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직원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조기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파악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, </a:t>
            </a:r>
            <a:b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</a:br>
            <a:r>
              <a:rPr lang="ko-KR" alt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맞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춤형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대응을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통한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이탈률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감소</a:t>
            </a:r>
            <a:endParaRPr lang="en-US" sz="2399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"/>
              <a:sym typeface="Source Han Sans K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953250" y="7310044"/>
            <a:ext cx="4381500" cy="836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8155" lvl="1" indent="-259078" algn="l">
              <a:lnSpc>
                <a:spcPts val="3359"/>
              </a:lnSpc>
              <a:buFont typeface="Arial"/>
              <a:buChar char="•"/>
            </a:pP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직원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이탈률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감소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시,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신규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채용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및 </a:t>
            </a:r>
            <a:b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</a:b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신입사원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교육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소요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비용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절감</a:t>
            </a:r>
            <a:r>
              <a:rPr lang="en-US" sz="23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가능</a:t>
            </a:r>
            <a:endParaRPr lang="en-US" sz="2399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"/>
              <a:sym typeface="Source Han Sans KR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580091" y="7013143"/>
            <a:ext cx="4366310" cy="1609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이탈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방지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전략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통한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직무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만족도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상승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,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업무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몰입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환경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조성</a:t>
            </a:r>
            <a:endParaRPr lang="en-US" sz="2299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"/>
              <a:sym typeface="Source Han Sans KR"/>
            </a:endParaRPr>
          </a:p>
          <a:p>
            <a:pPr marL="496566" lvl="1" indent="-248283" algn="l">
              <a:lnSpc>
                <a:spcPts val="3219"/>
              </a:lnSpc>
              <a:buFont typeface="Arial"/>
              <a:buChar char="•"/>
            </a:pP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이탈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위험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직원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관리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, 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필요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자원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제공을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통해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업무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집중도와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조직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내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생산성</a:t>
            </a:r>
            <a:r>
              <a:rPr lang="en-US" sz="229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 </a:t>
            </a:r>
            <a:r>
              <a:rPr lang="en-US" sz="2299" dirty="0" err="1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rPr>
              <a:t>증가</a:t>
            </a:r>
            <a:endParaRPr lang="en-US" sz="2299" dirty="0">
              <a:solidFill>
                <a:srgbClr val="000000"/>
              </a:solidFill>
              <a:latin typeface="프리젠테이션 4 Regular" pitchFamily="2" charset="-127"/>
              <a:ea typeface="프리젠테이션 4 Regular" pitchFamily="2" charset="-127"/>
              <a:cs typeface="Source Han Sans KR"/>
              <a:sym typeface="Source Han Sans K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368994" y="6171369"/>
            <a:ext cx="2309086" cy="45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이탈률</a:t>
            </a:r>
            <a:r>
              <a:rPr lang="en-US" sz="2799" b="1" dirty="0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감소</a:t>
            </a:r>
            <a:r>
              <a:rPr lang="en-US" sz="2799" b="1" dirty="0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445359" y="6171370"/>
            <a:ext cx="3403646" cy="45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채용</a:t>
            </a:r>
            <a:r>
              <a:rPr lang="en-US" sz="2799" b="1" dirty="0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및 </a:t>
            </a:r>
            <a:r>
              <a:rPr lang="en-US" sz="2799" b="1" dirty="0" err="1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교육</a:t>
            </a:r>
            <a:r>
              <a:rPr lang="en-US" sz="2799" b="1" dirty="0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비용</a:t>
            </a:r>
            <a:r>
              <a:rPr lang="en-US" sz="2799" b="1" dirty="0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절감</a:t>
            </a:r>
            <a:endParaRPr lang="en-US" sz="2799" b="1" dirty="0">
              <a:solidFill>
                <a:srgbClr val="3756A3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071452" y="6186375"/>
            <a:ext cx="3403646" cy="45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b="1" dirty="0" err="1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만족도</a:t>
            </a:r>
            <a:r>
              <a:rPr lang="en-US" sz="2799" b="1" dirty="0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및 </a:t>
            </a:r>
            <a:r>
              <a:rPr lang="en-US" sz="2799" b="1" dirty="0" err="1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생산성</a:t>
            </a:r>
            <a:r>
              <a:rPr lang="en-US" sz="2799" b="1" dirty="0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3756A3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향상</a:t>
            </a:r>
            <a:endParaRPr lang="en-US" sz="2799" b="1" dirty="0">
              <a:solidFill>
                <a:srgbClr val="3756A3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6AAF62B-B205-38EE-191A-3B50ABEE9209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45F10B2-5DF1-091F-0D9A-8AA468DAAD9A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05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F9270BF-F9BB-490B-E6C0-80A0448F293E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3505472" y="2777757"/>
            <a:ext cx="4815457" cy="5046018"/>
          </a:xfrm>
          <a:custGeom>
            <a:avLst/>
            <a:gdLst/>
            <a:ahLst/>
            <a:cxnLst/>
            <a:rect l="l" t="t" r="r" b="b"/>
            <a:pathLst>
              <a:path w="4815457" h="5046018">
                <a:moveTo>
                  <a:pt x="0" y="0"/>
                </a:moveTo>
                <a:lnTo>
                  <a:pt x="4815458" y="0"/>
                </a:lnTo>
                <a:lnTo>
                  <a:pt x="4815458" y="5046018"/>
                </a:lnTo>
                <a:lnTo>
                  <a:pt x="0" y="5046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8187" t="-65068" r="-172666" b="-54986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370651" y="2957621"/>
            <a:ext cx="4939124" cy="4743439"/>
          </a:xfrm>
          <a:custGeom>
            <a:avLst/>
            <a:gdLst/>
            <a:ahLst/>
            <a:cxnLst/>
            <a:rect l="l" t="t" r="r" b="b"/>
            <a:pathLst>
              <a:path w="4939124" h="4743439">
                <a:moveTo>
                  <a:pt x="0" y="0"/>
                </a:moveTo>
                <a:lnTo>
                  <a:pt x="4939124" y="0"/>
                </a:lnTo>
                <a:lnTo>
                  <a:pt x="4939124" y="4743439"/>
                </a:lnTo>
                <a:lnTo>
                  <a:pt x="0" y="47434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171" t="-77466" r="-174974" b="-64561"/>
            </a:stretch>
          </a:blipFill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43241" y="8016538"/>
            <a:ext cx="6421545" cy="596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1"/>
              </a:lnSpc>
            </a:pPr>
            <a:r>
              <a:rPr lang="en-US" sz="2599" b="1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599" b="1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회사의</a:t>
            </a:r>
            <a:r>
              <a:rPr lang="en-US" sz="2599" b="1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599" b="1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평균</a:t>
            </a:r>
            <a:r>
              <a:rPr lang="en-US" sz="2599" b="1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599" b="1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이탈률</a:t>
            </a:r>
            <a:r>
              <a:rPr lang="en-US" sz="2599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599" b="1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16.1 %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49695" y="2112911"/>
            <a:ext cx="6927012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전체  대상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76707" y="2112911"/>
            <a:ext cx="6927012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b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청년층 대상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7279" y="551987"/>
            <a:ext cx="5026321" cy="480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기업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소개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및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프로젝트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목표</a:t>
            </a:r>
            <a:endParaRPr lang="en-US" sz="2800" b="1" spc="145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7308" y="1219835"/>
            <a:ext cx="2863691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프로젝트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목표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-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대상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설정</a:t>
            </a:r>
            <a:endParaRPr lang="en-US" sz="2600" b="1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923214" y="8548759"/>
            <a:ext cx="6421545" cy="64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55"/>
              </a:lnSpc>
            </a:pPr>
            <a:r>
              <a:rPr lang="en-US" sz="2799" b="1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799" b="1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18  - 34 </a:t>
            </a:r>
            <a:r>
              <a:rPr lang="en-US" sz="2799" b="1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청년층의</a:t>
            </a:r>
            <a:r>
              <a:rPr lang="en-US" sz="2799" b="1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799" b="1" dirty="0" err="1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이탈률</a:t>
            </a:r>
            <a:r>
              <a:rPr lang="en-US" sz="2799" b="1" dirty="0">
                <a:solidFill>
                  <a:srgbClr val="555555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799" b="1" dirty="0">
                <a:solidFill>
                  <a:srgbClr val="FF3131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3200" b="1" dirty="0">
                <a:solidFill>
                  <a:srgbClr val="FF3131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23.0%</a:t>
            </a:r>
            <a:endParaRPr lang="en-US" sz="2799" b="1" dirty="0">
              <a:solidFill>
                <a:srgbClr val="FF3131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12" name="Group 26">
            <a:extLst>
              <a:ext uri="{FF2B5EF4-FFF2-40B4-BE49-F238E27FC236}">
                <a16:creationId xmlns:a16="http://schemas.microsoft.com/office/drawing/2014/main" id="{E8BE3920-03E2-BD76-6D08-5588F109E877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F9B6BD44-2CF0-0FAF-B54E-5DC8440791D3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06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14" name="TextBox 28">
              <a:extLst>
                <a:ext uri="{FF2B5EF4-FFF2-40B4-BE49-F238E27FC236}">
                  <a16:creationId xmlns:a16="http://schemas.microsoft.com/office/drawing/2014/main" id="{3F88018A-6136-832C-5B89-CAA4F945BC54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50469" y="4302760"/>
            <a:ext cx="10787062" cy="172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 dirty="0" err="1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이탈자의</a:t>
            </a:r>
            <a:r>
              <a:rPr lang="en-US" sz="3599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3599" dirty="0" err="1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원인</a:t>
            </a:r>
            <a:r>
              <a:rPr lang="en-US" sz="3599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3599" dirty="0" err="1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파악</a:t>
            </a:r>
            <a:r>
              <a:rPr lang="en-US" sz="3599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및 </a:t>
            </a:r>
            <a:r>
              <a:rPr lang="en-US" sz="3599" dirty="0" err="1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이탈</a:t>
            </a:r>
            <a:r>
              <a:rPr lang="en-US" sz="3599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3599" dirty="0" err="1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예상자의</a:t>
            </a:r>
            <a:r>
              <a:rPr lang="en-US" sz="3599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3599" dirty="0" err="1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이탈원인</a:t>
            </a:r>
            <a:r>
              <a:rPr lang="en-US" sz="3599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3599" dirty="0" err="1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예측</a:t>
            </a:r>
            <a:endParaRPr lang="en-US" sz="3599" dirty="0">
              <a:solidFill>
                <a:srgbClr val="01111D"/>
              </a:solidFill>
              <a:latin typeface="프리젠테이션 7 Bold" pitchFamily="2" charset="-127"/>
              <a:ea typeface="프리젠테이션 7 Bold" pitchFamily="2" charset="-127"/>
              <a:cs typeface="Source Han Sans KR"/>
              <a:sym typeface="Source Han Sans KR"/>
            </a:endParaRPr>
          </a:p>
          <a:p>
            <a:pPr algn="ctr">
              <a:lnSpc>
                <a:spcPts val="9999"/>
              </a:lnSpc>
            </a:pPr>
            <a:r>
              <a:rPr lang="en-US" sz="3999" b="1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“  </a:t>
            </a:r>
            <a:r>
              <a:rPr lang="en-US" sz="4400" b="1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청년층의</a:t>
            </a:r>
            <a:r>
              <a:rPr lang="en-US" sz="4400" b="1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4400" b="1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이탈을</a:t>
            </a:r>
            <a:r>
              <a:rPr lang="en-US" sz="4400" b="1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4400" b="1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방지하는</a:t>
            </a:r>
            <a:r>
              <a:rPr lang="en-US" sz="4400" b="1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4400" b="1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것</a:t>
            </a:r>
            <a:r>
              <a:rPr lang="en-US" sz="3999" dirty="0" err="1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이</a:t>
            </a:r>
            <a:r>
              <a:rPr lang="en-US" sz="3999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3999" dirty="0" err="1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프로젝트의</a:t>
            </a:r>
            <a:r>
              <a:rPr lang="en-US" sz="3999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</a:t>
            </a:r>
            <a:r>
              <a:rPr lang="en-US" sz="3999" dirty="0" err="1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목표</a:t>
            </a:r>
            <a:r>
              <a:rPr lang="en-US" sz="3999" dirty="0">
                <a:solidFill>
                  <a:srgbClr val="01111D"/>
                </a:solidFill>
                <a:latin typeface="프리젠테이션 7 Bold" pitchFamily="2" charset="-127"/>
                <a:ea typeface="프리젠테이션 7 Bold" pitchFamily="2" charset="-127"/>
                <a:cs typeface="Source Han Sans KR"/>
                <a:sym typeface="Source Han Sans KR"/>
              </a:rPr>
              <a:t> 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2807" y="632460"/>
            <a:ext cx="5528953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기업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소개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및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프로젝트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목표</a:t>
            </a:r>
            <a:endParaRPr lang="en-US" sz="2800" b="1" spc="145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63178" y="1181100"/>
            <a:ext cx="1605439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프로젝트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목표</a:t>
            </a:r>
            <a:endParaRPr lang="en-US" sz="2600" b="1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7" name="Group 26">
            <a:extLst>
              <a:ext uri="{FF2B5EF4-FFF2-40B4-BE49-F238E27FC236}">
                <a16:creationId xmlns:a16="http://schemas.microsoft.com/office/drawing/2014/main" id="{154F6E3C-064D-215E-A0EA-0A2B3C25BDF7}"/>
              </a:ext>
            </a:extLst>
          </p:cNvPr>
          <p:cNvGrpSpPr/>
          <p:nvPr/>
        </p:nvGrpSpPr>
        <p:grpSpPr>
          <a:xfrm>
            <a:off x="17491799" y="8458418"/>
            <a:ext cx="951769" cy="799882"/>
            <a:chOff x="0" y="0"/>
            <a:chExt cx="967140" cy="812800"/>
          </a:xfrm>
        </p:grpSpPr>
        <p:sp>
          <p:nvSpPr>
            <p:cNvPr id="8" name="Freeform 27">
              <a:extLst>
                <a:ext uri="{FF2B5EF4-FFF2-40B4-BE49-F238E27FC236}">
                  <a16:creationId xmlns:a16="http://schemas.microsoft.com/office/drawing/2014/main" id="{4E2C6D53-3264-B573-BD4F-6733C5DBC76E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07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9" name="TextBox 28">
              <a:extLst>
                <a:ext uri="{FF2B5EF4-FFF2-40B4-BE49-F238E27FC236}">
                  <a16:creationId xmlns:a16="http://schemas.microsoft.com/office/drawing/2014/main" id="{9044347E-6B2D-6876-EBC9-45103246DDF1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87827" y="9694410"/>
            <a:ext cx="17112346" cy="0"/>
          </a:xfrm>
          <a:prstGeom prst="line">
            <a:avLst/>
          </a:prstGeom>
          <a:ln w="19050" cap="flat">
            <a:solidFill>
              <a:srgbClr val="3160D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프리젠테이션 7 Bold" pitchFamily="2" charset="-127"/>
              <a:ea typeface="프리젠테이션 7 Bold" pitchFamily="2" charset="-127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863146" y="606877"/>
            <a:ext cx="2837027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00"/>
              </a:lnSpc>
              <a:spcBef>
                <a:spcPct val="0"/>
              </a:spcBef>
            </a:pPr>
            <a:r>
              <a:rPr lang="en-US" sz="3000" b="1" spc="156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8047" y="632460"/>
            <a:ext cx="5528953" cy="39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기업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소개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및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프로젝트</a:t>
            </a:r>
            <a:r>
              <a:rPr lang="en-US" sz="2800" b="1" spc="145" dirty="0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800" b="1" spc="145" dirty="0" err="1">
                <a:solidFill>
                  <a:srgbClr val="3160D8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목표</a:t>
            </a:r>
            <a:endParaRPr lang="en-US" sz="2800" b="1" spc="145" dirty="0">
              <a:solidFill>
                <a:srgbClr val="3160D8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76647" y="1181100"/>
            <a:ext cx="2503289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분석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수행</a:t>
            </a:r>
            <a:r>
              <a:rPr lang="en-US" sz="2600" b="1" dirty="0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2600" b="1" dirty="0" err="1">
                <a:solidFill>
                  <a:srgbClr val="3B3B3B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절차</a:t>
            </a:r>
            <a:endParaRPr lang="en-US" sz="2600" b="1" dirty="0">
              <a:solidFill>
                <a:srgbClr val="3B3B3B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51089" y="4005471"/>
            <a:ext cx="2959434" cy="4485976"/>
            <a:chOff x="0" y="0"/>
            <a:chExt cx="455269" cy="6901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5269" cy="690106"/>
            </a:xfrm>
            <a:custGeom>
              <a:avLst/>
              <a:gdLst/>
              <a:ahLst/>
              <a:cxnLst/>
              <a:rect l="l" t="t" r="r" b="b"/>
              <a:pathLst>
                <a:path w="455269" h="690106">
                  <a:moveTo>
                    <a:pt x="0" y="0"/>
                  </a:moveTo>
                  <a:lnTo>
                    <a:pt x="455269" y="0"/>
                  </a:lnTo>
                  <a:lnTo>
                    <a:pt x="455269" y="690106"/>
                  </a:lnTo>
                  <a:lnTo>
                    <a:pt x="0" y="690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050"/>
              <a:ext cx="455269" cy="671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 algn="ctr">
                <a:lnSpc>
                  <a:spcPts val="252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299" u="none" strike="noStrike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Kaggle 내 </a:t>
              </a:r>
              <a:r>
                <a:rPr lang="en-US" sz="2299" u="none" strike="noStrike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IBM에서</a:t>
              </a:r>
              <a:r>
                <a:rPr lang="en-US" sz="2299" u="none" strike="noStrike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u="none" strike="noStrike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제공한</a:t>
              </a:r>
              <a:r>
                <a:rPr lang="en-US" sz="2299" u="none" strike="noStrike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u="none" strike="noStrike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데이터</a:t>
              </a:r>
              <a:r>
                <a:rPr lang="en-US" sz="2299" u="none" strike="noStrike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u="none" strike="noStrike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활용</a:t>
              </a:r>
              <a:endParaRPr lang="en-US" sz="2299" u="none" strike="noStrike" spc="11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123823" y="4005471"/>
            <a:ext cx="2959434" cy="4485976"/>
            <a:chOff x="0" y="0"/>
            <a:chExt cx="455269" cy="69010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5269" cy="690106"/>
            </a:xfrm>
            <a:custGeom>
              <a:avLst/>
              <a:gdLst/>
              <a:ahLst/>
              <a:cxnLst/>
              <a:rect l="l" t="t" r="r" b="b"/>
              <a:pathLst>
                <a:path w="455269" h="690106">
                  <a:moveTo>
                    <a:pt x="0" y="0"/>
                  </a:moveTo>
                  <a:lnTo>
                    <a:pt x="455269" y="0"/>
                  </a:lnTo>
                  <a:lnTo>
                    <a:pt x="455269" y="690106"/>
                  </a:lnTo>
                  <a:lnTo>
                    <a:pt x="0" y="690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9050"/>
              <a:ext cx="455269" cy="671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 algn="ctr">
                <a:lnSpc>
                  <a:spcPts val="2529"/>
                </a:lnSpc>
                <a:buFont typeface="Arial" panose="020B0604020202020204" pitchFamily="34" charset="0"/>
                <a:buChar char="•"/>
              </a:pP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결측치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, </a:t>
              </a: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이상치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, </a:t>
              </a:r>
            </a:p>
            <a:p>
              <a:pPr algn="ctr">
                <a:lnSpc>
                  <a:spcPts val="2529"/>
                </a:lnSpc>
              </a:pP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사용할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변수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선택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,  </a:t>
              </a:r>
              <a:b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</a:b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파생변수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생성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등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696558" y="4005471"/>
            <a:ext cx="2959434" cy="4485976"/>
            <a:chOff x="0" y="0"/>
            <a:chExt cx="455269" cy="69010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55269" cy="690106"/>
            </a:xfrm>
            <a:custGeom>
              <a:avLst/>
              <a:gdLst/>
              <a:ahLst/>
              <a:cxnLst/>
              <a:rect l="l" t="t" r="r" b="b"/>
              <a:pathLst>
                <a:path w="455269" h="690106">
                  <a:moveTo>
                    <a:pt x="0" y="0"/>
                  </a:moveTo>
                  <a:lnTo>
                    <a:pt x="455269" y="0"/>
                  </a:lnTo>
                  <a:lnTo>
                    <a:pt x="455269" y="690106"/>
                  </a:lnTo>
                  <a:lnTo>
                    <a:pt x="0" y="690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455269" cy="671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 algn="ctr">
                <a:lnSpc>
                  <a:spcPts val="2529"/>
                </a:lnSpc>
                <a:buFont typeface="Arial" panose="020B0604020202020204" pitchFamily="34" charset="0"/>
                <a:buChar char="•"/>
              </a:pPr>
              <a:r>
                <a:rPr lang="en-US" sz="2299" spc="119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‘이탈’ 관련 가설 설정 </a:t>
              </a:r>
            </a:p>
            <a:p>
              <a:pPr marL="342900" indent="-342900" algn="ctr">
                <a:lnSpc>
                  <a:spcPts val="2529"/>
                </a:lnSpc>
                <a:buFont typeface="Arial" panose="020B0604020202020204" pitchFamily="34" charset="0"/>
                <a:buChar char="•"/>
              </a:pPr>
              <a:endParaRPr lang="en-US" sz="2299" spc="119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endParaRPr>
            </a:p>
            <a:p>
              <a:pPr marL="342900" indent="-342900" algn="ctr">
                <a:lnSpc>
                  <a:spcPts val="2529"/>
                </a:lnSpc>
                <a:buFont typeface="Arial" panose="020B0604020202020204" pitchFamily="34" charset="0"/>
                <a:buChar char="•"/>
              </a:pPr>
              <a:r>
                <a:rPr lang="en-US" sz="2299" spc="119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카이제곱검정, T검정을 통한 가설 검증 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265593" y="4005471"/>
            <a:ext cx="2959434" cy="4485976"/>
            <a:chOff x="0" y="0"/>
            <a:chExt cx="455269" cy="69010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55269" cy="690106"/>
            </a:xfrm>
            <a:custGeom>
              <a:avLst/>
              <a:gdLst/>
              <a:ahLst/>
              <a:cxnLst/>
              <a:rect l="l" t="t" r="r" b="b"/>
              <a:pathLst>
                <a:path w="455269" h="690106">
                  <a:moveTo>
                    <a:pt x="0" y="0"/>
                  </a:moveTo>
                  <a:lnTo>
                    <a:pt x="455269" y="0"/>
                  </a:lnTo>
                  <a:lnTo>
                    <a:pt x="455269" y="690106"/>
                  </a:lnTo>
                  <a:lnTo>
                    <a:pt x="0" y="690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455269" cy="671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 algn="ctr">
                <a:lnSpc>
                  <a:spcPts val="2529"/>
                </a:lnSpc>
                <a:buFont typeface="Arial" panose="020B0604020202020204" pitchFamily="34" charset="0"/>
                <a:buChar char="•"/>
              </a:pP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EDA(</a:t>
              </a: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가설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검증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)을 </a:t>
              </a:r>
            </a:p>
            <a:p>
              <a:pPr algn="ctr">
                <a:lnSpc>
                  <a:spcPts val="2529"/>
                </a:lnSpc>
              </a:pP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통해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유의미하게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</a:p>
            <a:p>
              <a:pPr algn="ctr">
                <a:lnSpc>
                  <a:spcPts val="2529"/>
                </a:lnSpc>
              </a:pP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나온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변수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중 </a:t>
              </a:r>
              <a:b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</a:b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모델에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사용할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변수</a:t>
              </a:r>
              <a:r>
                <a:rPr lang="en-US" sz="2299" spc="119" dirty="0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 </a:t>
              </a:r>
              <a:r>
                <a:rPr lang="en-US" sz="2299" spc="119" dirty="0" err="1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선택</a:t>
              </a:r>
              <a:endParaRPr lang="en-US" sz="2299" spc="119" dirty="0">
                <a:solidFill>
                  <a:srgbClr val="000000"/>
                </a:solidFill>
                <a:latin typeface="프리젠테이션 4 Regular" pitchFamily="2" charset="-127"/>
                <a:ea typeface="프리젠테이션 4 Regular" pitchFamily="2" charset="-127"/>
                <a:cs typeface="Source Han Sans KR"/>
                <a:sym typeface="Source Han Sans KR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834627" y="4005471"/>
            <a:ext cx="2959434" cy="4485976"/>
            <a:chOff x="0" y="0"/>
            <a:chExt cx="455269" cy="6901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55269" cy="690106"/>
            </a:xfrm>
            <a:custGeom>
              <a:avLst/>
              <a:gdLst/>
              <a:ahLst/>
              <a:cxnLst/>
              <a:rect l="l" t="t" r="r" b="b"/>
              <a:pathLst>
                <a:path w="455269" h="690106">
                  <a:moveTo>
                    <a:pt x="0" y="0"/>
                  </a:moveTo>
                  <a:lnTo>
                    <a:pt x="455269" y="0"/>
                  </a:lnTo>
                  <a:lnTo>
                    <a:pt x="455269" y="690106"/>
                  </a:lnTo>
                  <a:lnTo>
                    <a:pt x="0" y="6901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>
                <a:latin typeface="프리젠테이션 4 Regular" pitchFamily="2" charset="-127"/>
                <a:ea typeface="프리젠테이션 4 Regular" pitchFamily="2" charset="-127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455269" cy="671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42900" indent="-342900" algn="ctr">
                <a:lnSpc>
                  <a:spcPts val="2529"/>
                </a:lnSpc>
                <a:buFont typeface="Arial" panose="020B0604020202020204" pitchFamily="34" charset="0"/>
                <a:buChar char="•"/>
              </a:pPr>
              <a:r>
                <a:rPr lang="en-US" sz="2299" spc="119">
                  <a:solidFill>
                    <a:srgbClr val="000000"/>
                  </a:solidFill>
                  <a:latin typeface="프리젠테이션 4 Regular" pitchFamily="2" charset="-127"/>
                  <a:ea typeface="프리젠테이션 4 Regular" pitchFamily="2" charset="-127"/>
                  <a:cs typeface="Source Han Sans KR"/>
                  <a:sym typeface="Source Han Sans KR"/>
                </a:rPr>
                <a:t>Logistic 회귀분석, Random Forest 등 다양한 모델 시도 예정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551089" y="2719895"/>
            <a:ext cx="2959434" cy="1507365"/>
            <a:chOff x="0" y="0"/>
            <a:chExt cx="455269" cy="23188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5269" cy="231888"/>
            </a:xfrm>
            <a:custGeom>
              <a:avLst/>
              <a:gdLst/>
              <a:ahLst/>
              <a:cxnLst/>
              <a:rect l="l" t="t" r="r" b="b"/>
              <a:pathLst>
                <a:path w="455269" h="231888">
                  <a:moveTo>
                    <a:pt x="0" y="0"/>
                  </a:moveTo>
                  <a:lnTo>
                    <a:pt x="455269" y="0"/>
                  </a:lnTo>
                  <a:lnTo>
                    <a:pt x="455269" y="231888"/>
                  </a:lnTo>
                  <a:lnTo>
                    <a:pt x="0" y="231888"/>
                  </a:lnTo>
                  <a:close/>
                </a:path>
              </a:pathLst>
            </a:custGeom>
            <a:solidFill>
              <a:srgbClr val="3A6AD6"/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28575"/>
              <a:ext cx="455269" cy="2033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9"/>
                </a:lnSpc>
              </a:pPr>
              <a:r>
                <a:rPr lang="en-US" sz="2999" b="1" spc="155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데이터 수집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4123823" y="2719895"/>
            <a:ext cx="2959434" cy="1507365"/>
            <a:chOff x="0" y="0"/>
            <a:chExt cx="455269" cy="2318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55269" cy="231888"/>
            </a:xfrm>
            <a:custGeom>
              <a:avLst/>
              <a:gdLst/>
              <a:ahLst/>
              <a:cxnLst/>
              <a:rect l="l" t="t" r="r" b="b"/>
              <a:pathLst>
                <a:path w="455269" h="231888">
                  <a:moveTo>
                    <a:pt x="0" y="0"/>
                  </a:moveTo>
                  <a:lnTo>
                    <a:pt x="455269" y="0"/>
                  </a:lnTo>
                  <a:lnTo>
                    <a:pt x="455269" y="231888"/>
                  </a:lnTo>
                  <a:lnTo>
                    <a:pt x="0" y="231888"/>
                  </a:lnTo>
                  <a:close/>
                </a:path>
              </a:pathLst>
            </a:custGeom>
            <a:solidFill>
              <a:srgbClr val="3A6AD6"/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455269" cy="21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 b="1" spc="156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전처리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696558" y="2719895"/>
            <a:ext cx="2978484" cy="1507365"/>
            <a:chOff x="0" y="0"/>
            <a:chExt cx="458199" cy="23188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58199" cy="231888"/>
            </a:xfrm>
            <a:custGeom>
              <a:avLst/>
              <a:gdLst/>
              <a:ahLst/>
              <a:cxnLst/>
              <a:rect l="l" t="t" r="r" b="b"/>
              <a:pathLst>
                <a:path w="458199" h="231888">
                  <a:moveTo>
                    <a:pt x="0" y="0"/>
                  </a:moveTo>
                  <a:lnTo>
                    <a:pt x="458199" y="0"/>
                  </a:lnTo>
                  <a:lnTo>
                    <a:pt x="458199" y="231888"/>
                  </a:lnTo>
                  <a:lnTo>
                    <a:pt x="0" y="231888"/>
                  </a:lnTo>
                  <a:close/>
                </a:path>
              </a:pathLst>
            </a:custGeom>
            <a:solidFill>
              <a:srgbClr val="3A6AD6"/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458199" cy="21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 b="1" spc="156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EDA</a:t>
              </a:r>
            </a:p>
            <a:p>
              <a:pPr algn="ctr">
                <a:lnSpc>
                  <a:spcPts val="2530"/>
                </a:lnSpc>
              </a:pPr>
              <a:r>
                <a:rPr lang="en-US" sz="2300" b="1" spc="119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(가설 검증)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265593" y="2719895"/>
            <a:ext cx="2959434" cy="1507365"/>
            <a:chOff x="0" y="0"/>
            <a:chExt cx="455269" cy="23188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55269" cy="231888"/>
            </a:xfrm>
            <a:custGeom>
              <a:avLst/>
              <a:gdLst/>
              <a:ahLst/>
              <a:cxnLst/>
              <a:rect l="l" t="t" r="r" b="b"/>
              <a:pathLst>
                <a:path w="455269" h="231888">
                  <a:moveTo>
                    <a:pt x="0" y="0"/>
                  </a:moveTo>
                  <a:lnTo>
                    <a:pt x="455269" y="0"/>
                  </a:lnTo>
                  <a:lnTo>
                    <a:pt x="455269" y="231888"/>
                  </a:lnTo>
                  <a:lnTo>
                    <a:pt x="0" y="231888"/>
                  </a:lnTo>
                  <a:close/>
                </a:path>
              </a:pathLst>
            </a:custGeom>
            <a:solidFill>
              <a:srgbClr val="3A6AD6"/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455269" cy="21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 b="1" spc="156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변수 선택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834627" y="2719895"/>
            <a:ext cx="2959434" cy="1507365"/>
            <a:chOff x="0" y="0"/>
            <a:chExt cx="455269" cy="23188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55269" cy="231888"/>
            </a:xfrm>
            <a:custGeom>
              <a:avLst/>
              <a:gdLst/>
              <a:ahLst/>
              <a:cxnLst/>
              <a:rect l="l" t="t" r="r" b="b"/>
              <a:pathLst>
                <a:path w="455269" h="231888">
                  <a:moveTo>
                    <a:pt x="0" y="0"/>
                  </a:moveTo>
                  <a:lnTo>
                    <a:pt x="455269" y="0"/>
                  </a:lnTo>
                  <a:lnTo>
                    <a:pt x="455269" y="231888"/>
                  </a:lnTo>
                  <a:lnTo>
                    <a:pt x="0" y="231888"/>
                  </a:lnTo>
                  <a:close/>
                </a:path>
              </a:pathLst>
            </a:custGeom>
            <a:solidFill>
              <a:srgbClr val="3A6AD6"/>
            </a:solidFill>
            <a:ln w="19050" cap="sq">
              <a:solidFill>
                <a:srgbClr val="3160D8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455269" cy="21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00"/>
                </a:lnSpc>
              </a:pPr>
              <a:r>
                <a:rPr lang="en-US" sz="3000" b="1" spc="156">
                  <a:solidFill>
                    <a:srgbClr val="FFFFFF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 Bold"/>
                  <a:sym typeface="Source Han Sans KR Bold"/>
                </a:rPr>
                <a:t>모델링</a:t>
              </a:r>
            </a:p>
          </p:txBody>
        </p:sp>
      </p:grpSp>
      <p:grpSp>
        <p:nvGrpSpPr>
          <p:cNvPr id="36" name="Group 26">
            <a:extLst>
              <a:ext uri="{FF2B5EF4-FFF2-40B4-BE49-F238E27FC236}">
                <a16:creationId xmlns:a16="http://schemas.microsoft.com/office/drawing/2014/main" id="{F4AEE12D-189A-49BC-44CC-2A9617A87882}"/>
              </a:ext>
            </a:extLst>
          </p:cNvPr>
          <p:cNvGrpSpPr/>
          <p:nvPr/>
        </p:nvGrpSpPr>
        <p:grpSpPr>
          <a:xfrm>
            <a:off x="17491799" y="8602980"/>
            <a:ext cx="951769" cy="799882"/>
            <a:chOff x="0" y="0"/>
            <a:chExt cx="967140" cy="812800"/>
          </a:xfrm>
        </p:grpSpPr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52B77929-9F4C-E388-852C-13526CF12217}"/>
                </a:ext>
              </a:extLst>
            </p:cNvPr>
            <p:cNvSpPr/>
            <p:nvPr/>
          </p:nvSpPr>
          <p:spPr>
            <a:xfrm>
              <a:off x="0" y="0"/>
              <a:ext cx="967140" cy="812800"/>
            </a:xfrm>
            <a:custGeom>
              <a:avLst/>
              <a:gdLst/>
              <a:ahLst/>
              <a:cxnLst/>
              <a:rect l="l" t="t" r="r" b="b"/>
              <a:pathLst>
                <a:path w="967140" h="812800">
                  <a:moveTo>
                    <a:pt x="81342" y="0"/>
                  </a:moveTo>
                  <a:lnTo>
                    <a:pt x="885798" y="0"/>
                  </a:lnTo>
                  <a:cubicBezTo>
                    <a:pt x="907371" y="0"/>
                    <a:pt x="928061" y="8570"/>
                    <a:pt x="943315" y="23825"/>
                  </a:cubicBezTo>
                  <a:cubicBezTo>
                    <a:pt x="958570" y="39079"/>
                    <a:pt x="967140" y="59769"/>
                    <a:pt x="967140" y="81342"/>
                  </a:cubicBezTo>
                  <a:lnTo>
                    <a:pt x="967140" y="731458"/>
                  </a:lnTo>
                  <a:cubicBezTo>
                    <a:pt x="967140" y="776382"/>
                    <a:pt x="930722" y="812800"/>
                    <a:pt x="885798" y="812800"/>
                  </a:cubicBezTo>
                  <a:lnTo>
                    <a:pt x="81342" y="812800"/>
                  </a:lnTo>
                  <a:cubicBezTo>
                    <a:pt x="59769" y="812800"/>
                    <a:pt x="39079" y="804230"/>
                    <a:pt x="23825" y="788975"/>
                  </a:cubicBezTo>
                  <a:cubicBezTo>
                    <a:pt x="8570" y="773721"/>
                    <a:pt x="0" y="753031"/>
                    <a:pt x="0" y="731458"/>
                  </a:cubicBezTo>
                  <a:lnTo>
                    <a:pt x="0" y="81342"/>
                  </a:lnTo>
                  <a:cubicBezTo>
                    <a:pt x="0" y="59769"/>
                    <a:pt x="8570" y="39079"/>
                    <a:pt x="23825" y="23825"/>
                  </a:cubicBezTo>
                  <a:cubicBezTo>
                    <a:pt x="39079" y="8570"/>
                    <a:pt x="59769" y="0"/>
                    <a:pt x="81342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 anchor="ctr"/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프리젠테이션 7 Bold" pitchFamily="2" charset="-127"/>
                  <a:ea typeface="프리젠테이션 7 Bold" pitchFamily="2" charset="-127"/>
                </a:rPr>
                <a:t>08</a:t>
              </a:r>
              <a:endParaRPr lang="ko-KR" altLang="en-US" sz="2400" dirty="0">
                <a:solidFill>
                  <a:schemeClr val="bg1"/>
                </a:solidFill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  <p:sp>
          <p:nvSpPr>
            <p:cNvPr id="38" name="TextBox 28">
              <a:extLst>
                <a:ext uri="{FF2B5EF4-FFF2-40B4-BE49-F238E27FC236}">
                  <a16:creationId xmlns:a16="http://schemas.microsoft.com/office/drawing/2014/main" id="{C7BB5C6B-0789-4DE4-0AAC-FFEAB016DC1C}"/>
                </a:ext>
              </a:extLst>
            </p:cNvPr>
            <p:cNvSpPr txBox="1"/>
            <p:nvPr/>
          </p:nvSpPr>
          <p:spPr>
            <a:xfrm>
              <a:off x="0" y="-28575"/>
              <a:ext cx="96714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latin typeface="프리젠테이션 7 Bold" pitchFamily="2" charset="-127"/>
                <a:ea typeface="프리젠테이션 7 Bold" pitchFamily="2" charset="-127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3694887" cy="10287000"/>
            <a:chOff x="0" y="0"/>
            <a:chExt cx="878813" cy="6601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8813" cy="660126"/>
            </a:xfrm>
            <a:custGeom>
              <a:avLst/>
              <a:gdLst/>
              <a:ahLst/>
              <a:cxnLst/>
              <a:rect l="l" t="t" r="r" b="b"/>
              <a:pathLst>
                <a:path w="878813" h="660126">
                  <a:moveTo>
                    <a:pt x="0" y="0"/>
                  </a:moveTo>
                  <a:lnTo>
                    <a:pt x="878813" y="0"/>
                  </a:lnTo>
                  <a:lnTo>
                    <a:pt x="878813" y="660126"/>
                  </a:lnTo>
                  <a:lnTo>
                    <a:pt x="0" y="660126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878813" cy="688701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297666" y="5153025"/>
            <a:ext cx="15692667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  <a:spcBef>
                <a:spcPct val="0"/>
              </a:spcBef>
            </a:pPr>
            <a:r>
              <a:rPr lang="en-US" sz="88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데이터</a:t>
            </a:r>
            <a:r>
              <a:rPr lang="en-US" sz="88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</a:t>
            </a:r>
            <a:r>
              <a:rPr lang="en-US" sz="88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소개</a:t>
            </a:r>
            <a:r>
              <a:rPr lang="en-US" sz="8800" b="1" dirty="0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 및 </a:t>
            </a:r>
            <a:r>
              <a:rPr lang="en-US" sz="8800" b="1" dirty="0" err="1">
                <a:solidFill>
                  <a:srgbClr val="000000"/>
                </a:solidFill>
                <a:latin typeface="프리젠테이션 7 Bold" pitchFamily="2" charset="-127"/>
                <a:ea typeface="프리젠테이션 7 Bold" pitchFamily="2" charset="-127"/>
                <a:cs typeface="Source Han Sans KR Bold"/>
                <a:sym typeface="Source Han Sans KR Bold"/>
              </a:rPr>
              <a:t>전처리</a:t>
            </a:r>
            <a:endParaRPr lang="en-US" sz="8800" b="1" dirty="0">
              <a:solidFill>
                <a:srgbClr val="000000"/>
              </a:solidFill>
              <a:latin typeface="프리젠테이션 7 Bold" pitchFamily="2" charset="-127"/>
              <a:ea typeface="프리젠테이션 7 Bold" pitchFamily="2" charset="-127"/>
              <a:cs typeface="Source Han Sans KR Bold"/>
              <a:sym typeface="Source Han Sans KR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925179" y="3013660"/>
            <a:ext cx="4437642" cy="1367459"/>
            <a:chOff x="0" y="0"/>
            <a:chExt cx="5916856" cy="1823278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5916856" cy="1823278"/>
              <a:chOff x="0" y="0"/>
              <a:chExt cx="6909363" cy="212911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909363" cy="2129119"/>
              </a:xfrm>
              <a:custGeom>
                <a:avLst/>
                <a:gdLst/>
                <a:ahLst/>
                <a:cxnLst/>
                <a:rect l="l" t="t" r="r" b="b"/>
                <a:pathLst>
                  <a:path w="6909363" h="2129119">
                    <a:moveTo>
                      <a:pt x="5939718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064560"/>
                    </a:cubicBezTo>
                    <a:cubicBezTo>
                      <a:pt x="0" y="1694144"/>
                      <a:pt x="434975" y="2129119"/>
                      <a:pt x="969645" y="2129119"/>
                    </a:cubicBezTo>
                    <a:lnTo>
                      <a:pt x="5939718" y="2129119"/>
                    </a:lnTo>
                    <a:cubicBezTo>
                      <a:pt x="6474388" y="2129119"/>
                      <a:pt x="6909363" y="1694144"/>
                      <a:pt x="6909363" y="1064560"/>
                    </a:cubicBezTo>
                    <a:cubicBezTo>
                      <a:pt x="6909363" y="434975"/>
                      <a:pt x="6474388" y="0"/>
                      <a:pt x="5939718" y="0"/>
                    </a:cubicBezTo>
                    <a:close/>
                    <a:moveTo>
                      <a:pt x="5939718" y="2103719"/>
                    </a:moveTo>
                    <a:lnTo>
                      <a:pt x="969645" y="2103719"/>
                    </a:lnTo>
                    <a:cubicBezTo>
                      <a:pt x="448945" y="2103719"/>
                      <a:pt x="25400" y="1680174"/>
                      <a:pt x="25400" y="1064560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5939718" y="25400"/>
                    </a:lnTo>
                    <a:cubicBezTo>
                      <a:pt x="6460418" y="25400"/>
                      <a:pt x="6883963" y="448945"/>
                      <a:pt x="6883963" y="1064560"/>
                    </a:cubicBezTo>
                    <a:cubicBezTo>
                      <a:pt x="6883963" y="1680174"/>
                      <a:pt x="6460418" y="2103719"/>
                      <a:pt x="5939718" y="2103719"/>
                    </a:cubicBezTo>
                    <a:close/>
                  </a:path>
                </a:pathLst>
              </a:custGeom>
              <a:solidFill>
                <a:srgbClr val="3756A3"/>
              </a:solidFill>
            </p:spPr>
            <p:txBody>
              <a:bodyPr/>
              <a:lstStyle/>
              <a:p>
                <a:endParaRPr lang="ko-KR" altLang="en-US">
                  <a:latin typeface="프리젠테이션 7 Bold" pitchFamily="2" charset="-127"/>
                  <a:ea typeface="프리젠테이션 7 Bold" pitchFamily="2" charset="-127"/>
                </a:endParaRPr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68615" y="447455"/>
              <a:ext cx="4979627" cy="83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399"/>
                </a:lnSpc>
                <a:spcBef>
                  <a:spcPct val="0"/>
                </a:spcBef>
              </a:pPr>
              <a:r>
                <a:rPr lang="en-US" sz="3599">
                  <a:solidFill>
                    <a:srgbClr val="3A6AD6"/>
                  </a:solidFill>
                  <a:latin typeface="프리젠테이션 7 Bold" pitchFamily="2" charset="-127"/>
                  <a:ea typeface="프리젠테이션 7 Bold" pitchFamily="2" charset="-127"/>
                  <a:cs typeface="Source Han Sans KR"/>
                  <a:sym typeface="Source Han Sans KR"/>
                </a:rPr>
                <a:t>02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1501</Words>
  <Application>Microsoft Office PowerPoint</Application>
  <PresentationFormat>사용자 지정</PresentationFormat>
  <Paragraphs>394</Paragraphs>
  <Slides>35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프리젠테이션 7 Bold</vt:lpstr>
      <vt:lpstr>프리젠테이션 4 Regular</vt:lpstr>
      <vt:lpstr>Source Han Sans KR</vt:lpstr>
      <vt:lpstr>Calibri</vt:lpstr>
      <vt:lpstr>Source Han Sans KR Bold</vt:lpstr>
      <vt:lpstr>Wingdings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소개 - 회사 소개</dc:title>
  <cp:lastModifiedBy>수진 이</cp:lastModifiedBy>
  <cp:revision>4</cp:revision>
  <dcterms:created xsi:type="dcterms:W3CDTF">2006-08-16T00:00:00Z</dcterms:created>
  <dcterms:modified xsi:type="dcterms:W3CDTF">2024-10-22T01:38:27Z</dcterms:modified>
  <dc:identifier>DAGTiKJ65NY</dc:identifier>
</cp:coreProperties>
</file>